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2" r:id="rId3"/>
    <p:sldId id="263" r:id="rId4"/>
    <p:sldId id="257" r:id="rId5"/>
    <p:sldId id="258" r:id="rId6"/>
    <p:sldId id="261" r:id="rId7"/>
    <p:sldId id="269" r:id="rId8"/>
    <p:sldId id="267" r:id="rId9"/>
    <p:sldId id="264" r:id="rId10"/>
    <p:sldId id="268" r:id="rId11"/>
    <p:sldId id="291" r:id="rId12"/>
    <p:sldId id="292" r:id="rId13"/>
    <p:sldId id="293" r:id="rId14"/>
    <p:sldId id="294" r:id="rId15"/>
    <p:sldId id="295" r:id="rId16"/>
    <p:sldId id="270" r:id="rId17"/>
    <p:sldId id="260" r:id="rId18"/>
    <p:sldId id="286" r:id="rId19"/>
    <p:sldId id="287" r:id="rId20"/>
    <p:sldId id="290" r:id="rId21"/>
    <p:sldId id="273" r:id="rId22"/>
    <p:sldId id="288" r:id="rId23"/>
    <p:sldId id="271" r:id="rId24"/>
    <p:sldId id="265" r:id="rId25"/>
    <p:sldId id="274" r:id="rId26"/>
    <p:sldId id="279" r:id="rId27"/>
    <p:sldId id="280" r:id="rId28"/>
    <p:sldId id="282" r:id="rId29"/>
    <p:sldId id="266" r:id="rId30"/>
    <p:sldId id="283" r:id="rId31"/>
    <p:sldId id="289" r:id="rId32"/>
    <p:sldId id="302" r:id="rId33"/>
    <p:sldId id="284" r:id="rId34"/>
    <p:sldId id="296" r:id="rId35"/>
    <p:sldId id="300" r:id="rId36"/>
    <p:sldId id="297" r:id="rId37"/>
    <p:sldId id="275" r:id="rId38"/>
    <p:sldId id="276" r:id="rId39"/>
    <p:sldId id="277" r:id="rId40"/>
    <p:sldId id="278" r:id="rId41"/>
    <p:sldId id="298" r:id="rId42"/>
    <p:sldId id="301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99C0"/>
    <a:srgbClr val="D7B1DD"/>
    <a:srgbClr val="33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8"/>
    <p:restoredTop sz="87211"/>
  </p:normalViewPr>
  <p:slideViewPr>
    <p:cSldViewPr snapToGrid="0" snapToObjects="1">
      <p:cViewPr>
        <p:scale>
          <a:sx n="91" d="100"/>
          <a:sy n="91" d="100"/>
        </p:scale>
        <p:origin x="8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AA1E6-D744-8A4A-9B3C-8A75020418AC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429C2-6B08-784B-B375-72557B877D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6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26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57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059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18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821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288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82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629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7710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2327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525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366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589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7763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619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2905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644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56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85528-96B8-1144-A84C-245ACA11C1E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3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032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56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4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583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688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615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1429C2-6B08-784B-B375-72557B877D4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7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75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8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579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59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24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4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1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28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632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1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40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2C683-1AE6-4543-89D6-258C270D3F8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7334C-E797-9340-99AF-C0069B52E6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67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0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50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0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0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microsoft.com/office/2007/relationships/hdphoto" Target="../media/hdphoto1.wdp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01881" y="71252"/>
            <a:ext cx="12231585" cy="2524311"/>
          </a:xfrm>
        </p:spPr>
        <p:txBody>
          <a:bodyPr>
            <a:normAutofit/>
          </a:bodyPr>
          <a:lstStyle/>
          <a:p>
            <a:r>
              <a:rPr lang="en-US" altLang="zh-CN" b="1" dirty="0" err="1" smtClean="0">
                <a:latin typeface="Gurmukhi MT" charset="0"/>
                <a:ea typeface="Gurmukhi MT" charset="0"/>
                <a:cs typeface="Gurmukhi MT" charset="0"/>
              </a:rPr>
              <a:t>MittOS</a:t>
            </a:r>
            <a:r>
              <a:rPr lang="en-US" altLang="zh-CN" sz="54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sz="6600" dirty="0" smtClean="0">
                <a:latin typeface="Gurmukhi MT" charset="0"/>
                <a:ea typeface="Gurmukhi MT" charset="0"/>
                <a:cs typeface="Gurmukhi MT" charset="0"/>
              </a:rPr>
              <a:t/>
            </a:r>
            <a:br>
              <a:rPr lang="en-US" altLang="zh-CN" sz="6600" dirty="0" smtClean="0">
                <a:latin typeface="Gurmukhi MT" charset="0"/>
                <a:ea typeface="Gurmukhi MT" charset="0"/>
                <a:cs typeface="Gurmukhi MT" charset="0"/>
              </a:rPr>
            </a:br>
            <a:r>
              <a:rPr lang="en-US" altLang="zh-CN" sz="3600" b="1" dirty="0" smtClean="0">
                <a:latin typeface="Gurmukhi MT" charset="0"/>
                <a:ea typeface="Gurmukhi MT" charset="0"/>
                <a:cs typeface="Gurmukhi MT" charset="0"/>
              </a:rPr>
              <a:t>Supporting Millisecond Tail Tolerance with Fast </a:t>
            </a:r>
            <a:br>
              <a:rPr lang="en-US" altLang="zh-CN" sz="3600" b="1" dirty="0" smtClean="0">
                <a:latin typeface="Gurmukhi MT" charset="0"/>
                <a:ea typeface="Gurmukhi MT" charset="0"/>
                <a:cs typeface="Gurmukhi MT" charset="0"/>
              </a:rPr>
            </a:br>
            <a:r>
              <a:rPr lang="en-US" altLang="zh-CN" sz="3600" b="1" dirty="0" smtClean="0">
                <a:latin typeface="Gurmukhi MT" charset="0"/>
                <a:ea typeface="Gurmukhi MT" charset="0"/>
                <a:cs typeface="Gurmukhi MT" charset="0"/>
              </a:rPr>
              <a:t>Rejecting SLO-Aware OS Interface </a:t>
            </a:r>
            <a:endParaRPr kumimoji="1" lang="zh-CN" altLang="en-US" sz="36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984522"/>
            <a:ext cx="9144000" cy="2181245"/>
          </a:xfr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Mingzhe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Hao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,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Huaicheng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Li, Michael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Hao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Tong, </a:t>
            </a:r>
          </a:p>
          <a:p>
            <a:pPr>
              <a:spcBef>
                <a:spcPts val="500"/>
              </a:spcBef>
            </a:pP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Chrisma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Pakha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,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Riza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O.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Suminto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, Cesar A.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Stuardo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, </a:t>
            </a:r>
          </a:p>
          <a:p>
            <a:pPr>
              <a:spcBef>
                <a:spcPts val="500"/>
              </a:spcBef>
            </a:pP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Andrew A.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Chien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, and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Haryadi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 S. </a:t>
            </a:r>
            <a:r>
              <a:rPr lang="en-US" altLang="zh-CN" dirty="0" err="1" smtClean="0">
                <a:latin typeface="Gurmukhi MT" charset="0"/>
                <a:ea typeface="Gurmukhi MT" charset="0"/>
                <a:cs typeface="Gurmukhi MT" charset="0"/>
              </a:rPr>
              <a:t>Gunawi</a:t>
            </a:r>
            <a:endParaRPr lang="en-US" altLang="zh-CN" dirty="0" smtClean="0">
              <a:latin typeface="Gurmukhi MT" charset="0"/>
              <a:ea typeface="Gurmukhi MT" charset="0"/>
              <a:cs typeface="Gurmukhi MT" charset="0"/>
            </a:endParaRPr>
          </a:p>
          <a:p>
            <a:pPr>
              <a:spcBef>
                <a:spcPts val="500"/>
              </a:spcBef>
            </a:pPr>
            <a:endParaRPr lang="en-US" altLang="zh-CN" dirty="0" smtClean="0">
              <a:latin typeface="Gurmukhi MT" charset="0"/>
              <a:ea typeface="Gurmukhi MT" charset="0"/>
              <a:cs typeface="Gurmukhi MT" charset="0"/>
            </a:endParaRPr>
          </a:p>
          <a:p>
            <a:pPr>
              <a:spcBef>
                <a:spcPts val="500"/>
              </a:spcBef>
            </a:pP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SOSP</a:t>
            </a:r>
            <a:r>
              <a:rPr lang="zh-CN" altLang="en-US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2017</a:t>
            </a:r>
            <a:endParaRPr kumimoji="1" lang="zh-CN" altLang="en-US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4" name="Picture 6" descr="text-whi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5237017"/>
            <a:ext cx="2997199" cy="9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8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MittNOOP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(FIFO)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04088" y="1565330"/>
                <a:ext cx="7279722" cy="5845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Naïve solution:</a:t>
                </a:r>
              </a:p>
              <a:p>
                <a:pPr lvl="1"/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4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=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SUM(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:r>
                  <a:rPr kumimoji="1" lang="mr-IN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𝑛</m:t>
                        </m:r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 −1</m:t>
                        </m:r>
                      </m:sub>
                    </m:sSub>
                  </m:oMath>
                </a14:m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Optimization: Keep track of total wait time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 &gt; SLO,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reject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O(N)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  <a:sym typeface="Wingdings"/>
                  </a:rPr>
                  <a:t> O(</a:t>
                </a:r>
                <a:r>
                  <a:rPr kumimoji="1" lang="en-US" altLang="zh-CN" sz="2400" dirty="0" smtClean="0">
                    <a:latin typeface="Gurmukhi MT" charset="0"/>
                    <a:ea typeface="Gurmukhi MT" charset="0"/>
                    <a:cs typeface="Gurmukhi MT" charset="0"/>
                    <a:sym typeface="Wingdings"/>
                  </a:rPr>
                  <a:t>1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  <a:sym typeface="Wingdings"/>
                  </a:rPr>
                  <a:t>)</a:t>
                </a:r>
                <a:endParaRPr kumimoji="1" lang="en-US" altLang="zh-CN" sz="24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endParaRPr kumimoji="1" lang="en-US" altLang="zh-CN" sz="24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Accuracy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Calibrate after every IO complement</a:t>
                </a:r>
                <a:endParaRPr kumimoji="1" lang="en-US" altLang="zh-CN" sz="24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𝑝𝑟𝑜𝑐𝑒𝑠𝑠𝑁𝑒𝑤𝐼𝑂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=</a:t>
                </a:r>
                <a:r>
                  <a:rPr kumimoji="1" lang="zh-CN" altLang="en-US" sz="24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kumimoji="1" lang="en-US" altLang="zh-CN" sz="24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lvl="2"/>
                <a:r>
                  <a:rPr lang="en-US" altLang="zh-CN" sz="2400" dirty="0" smtClean="0">
                    <a:latin typeface="Apple Chancery" charset="0"/>
                    <a:ea typeface="Apple Chancery" charset="0"/>
                    <a:cs typeface="Apple Chancery" charset="0"/>
                  </a:rPr>
                  <a:t>f</a:t>
                </a:r>
                <a:r>
                  <a:rPr lang="zh-CN" altLang="en-US" sz="2400" dirty="0" smtClean="0">
                    <a:latin typeface="Apple Chancery" charset="0"/>
                    <a:ea typeface="Apple Chancery" charset="0"/>
                    <a:cs typeface="Apple Chancery" charset="0"/>
                  </a:rPr>
                  <a:t> </a:t>
                </a: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(size,</a:t>
                </a:r>
                <a:r>
                  <a:rPr kumimoji="1" lang="zh-CN" altLang="en-US" sz="24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offset, all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IOs</a:t>
                </a:r>
                <a:r>
                  <a:rPr kumimoji="1" lang="zh-CN" altLang="en-US" sz="24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in</a:t>
                </a:r>
                <a:r>
                  <a:rPr kumimoji="1" lang="zh-CN" altLang="en-US" sz="24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the</a:t>
                </a:r>
                <a:r>
                  <a:rPr kumimoji="1" lang="zh-CN" altLang="en-US" sz="24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queue)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Get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400" dirty="0">
                    <a:latin typeface="Apple Chancery" charset="0"/>
                    <a:ea typeface="Apple Chancery" charset="0"/>
                    <a:cs typeface="Apple Chancery" charset="0"/>
                  </a:rPr>
                  <a:t>f</a:t>
                </a:r>
                <a:r>
                  <a:rPr lang="zh-CN" altLang="en-US" sz="2400" dirty="0">
                    <a:latin typeface="Apple Chancery" charset="0"/>
                    <a:ea typeface="Apple Chancery" charset="0"/>
                    <a:cs typeface="Apple Chancery" charset="0"/>
                  </a:rPr>
                  <a:t> </a:t>
                </a:r>
                <a:r>
                  <a:rPr lang="en-US" altLang="zh-CN" sz="2400" dirty="0" smtClean="0">
                    <a:latin typeface="Apple Chancery" charset="0"/>
                    <a:ea typeface="Apple Chancery" charset="0"/>
                    <a:cs typeface="Apple Chancery" charset="0"/>
                  </a:rPr>
                  <a:t>(</a:t>
                </a:r>
                <a:r>
                  <a:rPr lang="mr-IN" altLang="zh-CN" sz="2400" dirty="0" smtClean="0">
                    <a:latin typeface="Apple Chancery" charset="0"/>
                    <a:ea typeface="Apple Chancery" charset="0"/>
                    <a:cs typeface="Apple Chancery" charset="0"/>
                  </a:rPr>
                  <a:t>…</a:t>
                </a:r>
                <a:r>
                  <a:rPr lang="en-US" altLang="zh-CN" sz="2400" dirty="0" smtClean="0">
                    <a:latin typeface="Apple Chancery" charset="0"/>
                    <a:ea typeface="Apple Chancery" charset="0"/>
                    <a:cs typeface="Apple Chancery" charset="0"/>
                  </a:rPr>
                  <a:t>):</a:t>
                </a:r>
                <a:r>
                  <a:rPr lang="zh-CN" altLang="en-US" sz="2400" dirty="0" smtClean="0">
                    <a:latin typeface="Apple Chancery" charset="0"/>
                    <a:ea typeface="Apple Chancery" charset="0"/>
                    <a:cs typeface="Apple Chancery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Need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to</a:t>
                </a:r>
                <a:r>
                  <a:rPr kumimoji="1" lang="zh-CN" altLang="en-US" sz="24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profile(</a:t>
                </a:r>
                <a:r>
                  <a:rPr kumimoji="1" lang="en-US" altLang="zh-CN" sz="2400" dirty="0" smtClean="0">
                    <a:latin typeface="Gurmukhi MT" charset="0"/>
                    <a:ea typeface="Gurmukhi MT" charset="0"/>
                    <a:cs typeface="Gurmukhi MT" charset="0"/>
                  </a:rPr>
                  <a:t>11</a:t>
                </a:r>
                <a:r>
                  <a:rPr kumimoji="1" lang="zh-CN" altLang="en-US" sz="2400" dirty="0" smtClean="0">
                    <a:latin typeface="Gurmukhi MT" charset="0"/>
                    <a:ea typeface="Gurmukhi MT" charset="0"/>
                    <a:cs typeface="Gurmukhi MT" charset="0"/>
                  </a:rPr>
                  <a:t> </a:t>
                </a:r>
                <a:r>
                  <a:rPr kumimoji="1" lang="en-US" altLang="zh-CN" sz="2400" dirty="0" smtClean="0">
                    <a:latin typeface="Gurmukhi MT" charset="0"/>
                    <a:ea typeface="Gurmukhi MT" charset="0"/>
                    <a:cs typeface="Gurmukhi MT" charset="0"/>
                  </a:rPr>
                  <a:t>hours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and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linear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regression</a:t>
                </a:r>
                <a:endParaRPr kumimoji="1" lang="en-US" altLang="zh-CN" sz="24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endParaRPr kumimoji="1" lang="en-US" altLang="zh-CN" sz="24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1565330"/>
                <a:ext cx="7279722" cy="5845511"/>
              </a:xfrm>
              <a:prstGeom prst="rect">
                <a:avLst/>
              </a:prstGeom>
              <a:blipFill rotWithShape="0">
                <a:blip r:embed="rId3"/>
                <a:stretch>
                  <a:fillRect l="-1508" t="-1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3"/>
          <p:cNvSpPr/>
          <p:nvPr/>
        </p:nvSpPr>
        <p:spPr>
          <a:xfrm>
            <a:off x="8057723" y="1320864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Oval 12"/>
          <p:cNvSpPr/>
          <p:nvPr/>
        </p:nvSpPr>
        <p:spPr>
          <a:xfrm>
            <a:off x="8057723" y="3413502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9" name="Straight Arrow Connector 14"/>
          <p:cNvCxnSpPr>
            <a:stCxn id="9" idx="4"/>
          </p:cNvCxnSpPr>
          <p:nvPr/>
        </p:nvCxnSpPr>
        <p:spPr>
          <a:xfrm>
            <a:off x="8548451" y="1595184"/>
            <a:ext cx="0" cy="6714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7"/>
          <p:cNvSpPr/>
          <p:nvPr/>
        </p:nvSpPr>
        <p:spPr>
          <a:xfrm>
            <a:off x="8052343" y="3830265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Oval 18"/>
          <p:cNvSpPr/>
          <p:nvPr/>
        </p:nvSpPr>
        <p:spPr>
          <a:xfrm>
            <a:off x="8052343" y="4157374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Oval 19"/>
          <p:cNvSpPr/>
          <p:nvPr/>
        </p:nvSpPr>
        <p:spPr>
          <a:xfrm>
            <a:off x="8052343" y="4484483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Oval 20"/>
          <p:cNvSpPr/>
          <p:nvPr/>
        </p:nvSpPr>
        <p:spPr>
          <a:xfrm>
            <a:off x="8057723" y="4811592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3" name="直线连接符 22"/>
          <p:cNvCxnSpPr/>
          <p:nvPr/>
        </p:nvCxnSpPr>
        <p:spPr>
          <a:xfrm flipH="1">
            <a:off x="7917301" y="1930905"/>
            <a:ext cx="3299848" cy="0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71481" y="2022583"/>
            <a:ext cx="114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sz="2800" dirty="0">
                <a:solidFill>
                  <a:srgbClr val="339900"/>
                </a:solidFill>
              </a:rPr>
              <a:t>OS</a:t>
            </a:r>
            <a:endParaRPr lang="zh-CN" altLang="en-US" sz="2800" dirty="0">
              <a:solidFill>
                <a:srgbClr val="3399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971481" y="1222344"/>
            <a:ext cx="114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sz="2800" dirty="0" smtClean="0">
                <a:solidFill>
                  <a:srgbClr val="339900"/>
                </a:solidFill>
              </a:rPr>
              <a:t>App</a:t>
            </a:r>
            <a:endParaRPr lang="zh-CN" altLang="en-US" sz="2800" dirty="0">
              <a:solidFill>
                <a:srgbClr val="339900"/>
              </a:solidFill>
            </a:endParaRPr>
          </a:p>
        </p:txBody>
      </p:sp>
      <p:cxnSp>
        <p:nvCxnSpPr>
          <p:cNvPr id="31" name="直线箭头连接符 30"/>
          <p:cNvCxnSpPr/>
          <p:nvPr/>
        </p:nvCxnSpPr>
        <p:spPr>
          <a:xfrm>
            <a:off x="8194883" y="1745564"/>
            <a:ext cx="0" cy="15462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1"/>
          <p:cNvSpPr txBox="1"/>
          <p:nvPr/>
        </p:nvSpPr>
        <p:spPr>
          <a:xfrm>
            <a:off x="5307922" y="3760772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Gill Sans" charset="0"/>
                <a:ea typeface="Gill Sans" charset="0"/>
                <a:cs typeface="Gill Sans" charset="0"/>
              </a:rPr>
              <a:t>OS</a:t>
            </a:r>
            <a:r>
              <a:rPr lang="zh-CN" altLang="en-US" sz="24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latin typeface="Gill Sans" charset="0"/>
                <a:ea typeface="Gill Sans" charset="0"/>
                <a:cs typeface="Gill Sans" charset="0"/>
              </a:rPr>
              <a:t>FIFO</a:t>
            </a:r>
            <a:r>
              <a:rPr lang="zh-CN" altLang="en-US" sz="24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b="1" dirty="0" smtClean="0">
                <a:latin typeface="Gill Sans" charset="0"/>
                <a:ea typeface="Gill Sans" charset="0"/>
                <a:cs typeface="Gill Sans" charset="0"/>
              </a:rPr>
              <a:t>Queue</a:t>
            </a:r>
            <a:endParaRPr lang="en-US" sz="2400" b="1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9" name="组 38"/>
          <p:cNvGrpSpPr/>
          <p:nvPr/>
        </p:nvGrpSpPr>
        <p:grpSpPr>
          <a:xfrm>
            <a:off x="8396631" y="4778474"/>
            <a:ext cx="3839993" cy="390748"/>
            <a:chOff x="7823925" y="5107658"/>
            <a:chExt cx="3839993" cy="39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25"/>
                <p:cNvSpPr txBox="1"/>
                <p:nvPr/>
              </p:nvSpPr>
              <p:spPr>
                <a:xfrm>
                  <a:off x="8168538" y="5107658"/>
                  <a:ext cx="3495380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𝑤𝑎𝑖𝑡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0ms</a:t>
                  </a:r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𝑝𝑟𝑜𝑐𝑒𝑠𝑠𝑁𝑒𝑤𝐼𝑂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10ms</a:t>
                  </a:r>
                  <a:endParaRPr lang="en-US" dirty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mc:Choice>
          <mc:Fallback xmlns="">
            <p:sp>
              <p:nvSpPr>
                <p:cNvPr id="35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538" y="5107658"/>
                  <a:ext cx="3495380" cy="39074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0625" r="-698" b="-110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线箭头连接符 36"/>
            <p:cNvCxnSpPr>
              <a:endCxn id="35" idx="1"/>
            </p:cNvCxnSpPr>
            <p:nvPr/>
          </p:nvCxnSpPr>
          <p:spPr>
            <a:xfrm>
              <a:off x="7823925" y="5292324"/>
              <a:ext cx="344613" cy="107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 39"/>
          <p:cNvGrpSpPr/>
          <p:nvPr/>
        </p:nvGrpSpPr>
        <p:grpSpPr>
          <a:xfrm>
            <a:off x="8367313" y="4430132"/>
            <a:ext cx="3955410" cy="390748"/>
            <a:chOff x="7823925" y="5107658"/>
            <a:chExt cx="3955410" cy="39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25"/>
                <p:cNvSpPr txBox="1"/>
                <p:nvPr/>
              </p:nvSpPr>
              <p:spPr>
                <a:xfrm>
                  <a:off x="8168538" y="5107658"/>
                  <a:ext cx="361079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𝑤𝑎𝑖𝑡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10ms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𝑝𝑟𝑜𝑐𝑒𝑠𝑠𝑁𝑒𝑤𝐼𝑂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20ms</a:t>
                  </a:r>
                  <a:endParaRPr lang="en-US" dirty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mc:Choice>
          <mc:Fallback xmlns="">
            <p:sp>
              <p:nvSpPr>
                <p:cNvPr id="41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538" y="5107658"/>
                  <a:ext cx="3610797" cy="39074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0625" r="-845" b="-110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线箭头连接符 41"/>
            <p:cNvCxnSpPr/>
            <p:nvPr/>
          </p:nvCxnSpPr>
          <p:spPr>
            <a:xfrm>
              <a:off x="7823925" y="5292324"/>
              <a:ext cx="3446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 42"/>
          <p:cNvGrpSpPr/>
          <p:nvPr/>
        </p:nvGrpSpPr>
        <p:grpSpPr>
          <a:xfrm>
            <a:off x="8342929" y="4081792"/>
            <a:ext cx="3955410" cy="390748"/>
            <a:chOff x="7823925" y="5107658"/>
            <a:chExt cx="3955410" cy="39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25"/>
                <p:cNvSpPr txBox="1"/>
                <p:nvPr/>
              </p:nvSpPr>
              <p:spPr>
                <a:xfrm>
                  <a:off x="8168538" y="5107658"/>
                  <a:ext cx="361079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𝑤𝑎𝑖𝑡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30ms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𝑝𝑟𝑜𝑐𝑒𝑠𝑠𝑁𝑒𝑤𝐼𝑂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15ms</a:t>
                  </a:r>
                  <a:endParaRPr lang="en-US" dirty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mc:Choice>
          <mc:Fallback xmlns="">
            <p:sp>
              <p:nvSpPr>
                <p:cNvPr id="44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538" y="5107658"/>
                  <a:ext cx="3610797" cy="3907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0625" r="-845" b="-110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线箭头连接符 44"/>
            <p:cNvCxnSpPr/>
            <p:nvPr/>
          </p:nvCxnSpPr>
          <p:spPr>
            <a:xfrm>
              <a:off x="7823925" y="5292324"/>
              <a:ext cx="3446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 45"/>
          <p:cNvGrpSpPr/>
          <p:nvPr/>
        </p:nvGrpSpPr>
        <p:grpSpPr>
          <a:xfrm>
            <a:off x="8360055" y="3760772"/>
            <a:ext cx="3955410" cy="390748"/>
            <a:chOff x="7823925" y="5107658"/>
            <a:chExt cx="3955410" cy="390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25"/>
                <p:cNvSpPr txBox="1"/>
                <p:nvPr/>
              </p:nvSpPr>
              <p:spPr>
                <a:xfrm>
                  <a:off x="8168538" y="5107658"/>
                  <a:ext cx="361079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𝑤𝑎𝑖𝑡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4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0ms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𝑝𝑟𝑜𝑐𝑒𝑠𝑠𝑁𝑒𝑤𝐼𝑂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1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0ms</a:t>
                  </a:r>
                  <a:endParaRPr lang="en-US" dirty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mc:Choice>
          <mc:Fallback xmlns="">
            <p:sp>
              <p:nvSpPr>
                <p:cNvPr id="47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538" y="5107658"/>
                  <a:ext cx="3610797" cy="3907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0625" r="-676" b="-1109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线箭头连接符 47"/>
            <p:cNvCxnSpPr/>
            <p:nvPr/>
          </p:nvCxnSpPr>
          <p:spPr>
            <a:xfrm>
              <a:off x="7823925" y="5292324"/>
              <a:ext cx="3446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 51"/>
          <p:cNvGrpSpPr/>
          <p:nvPr/>
        </p:nvGrpSpPr>
        <p:grpSpPr>
          <a:xfrm>
            <a:off x="8403889" y="3393274"/>
            <a:ext cx="1844191" cy="369332"/>
            <a:chOff x="7823925" y="5107658"/>
            <a:chExt cx="184419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25"/>
                <p:cNvSpPr txBox="1"/>
                <p:nvPr/>
              </p:nvSpPr>
              <p:spPr>
                <a:xfrm>
                  <a:off x="8168538" y="5107658"/>
                  <a:ext cx="1499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Gill Sans" charset="0"/>
                              <a:cs typeface="Gill Sans" charset="0"/>
                            </a:rPr>
                            <m:t>𝑤𝑎𝑖𝑡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Gill Sans" charset="0"/>
                          <a:cs typeface="Gill Sans" charset="0"/>
                        </a:rPr>
                        <m:t> </m:t>
                      </m:r>
                    </m:oMath>
                  </a14:m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=</a:t>
                  </a:r>
                  <a:r>
                    <a:rPr lang="zh-CN" altLang="en-US" dirty="0" smtClean="0">
                      <a:latin typeface="Gill Sans" charset="0"/>
                      <a:ea typeface="Gill Sans" charset="0"/>
                      <a:cs typeface="Gill Sans" charset="0"/>
                    </a:rPr>
                    <a:t> </a:t>
                  </a:r>
                  <a:r>
                    <a:rPr lang="en-US" altLang="zh-CN" dirty="0">
                      <a:latin typeface="Gill Sans" charset="0"/>
                      <a:ea typeface="Gill Sans" charset="0"/>
                      <a:cs typeface="Gill Sans" charset="0"/>
                    </a:rPr>
                    <a:t>5</a:t>
                  </a:r>
                  <a:r>
                    <a:rPr lang="en-US" altLang="zh-CN" dirty="0" smtClean="0">
                      <a:latin typeface="Gill Sans" charset="0"/>
                      <a:ea typeface="Gill Sans" charset="0"/>
                      <a:cs typeface="Gill Sans" charset="0"/>
                    </a:rPr>
                    <a:t>0ms</a:t>
                  </a:r>
                  <a:endParaRPr lang="en-US" dirty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mc:Choice>
          <mc:Fallback xmlns="">
            <p:sp>
              <p:nvSpPr>
                <p:cNvPr id="53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538" y="5107658"/>
                  <a:ext cx="149957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6667" r="-3252" b="-1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直线箭头连接符 53"/>
            <p:cNvCxnSpPr/>
            <p:nvPr/>
          </p:nvCxnSpPr>
          <p:spPr>
            <a:xfrm>
              <a:off x="7823925" y="5292324"/>
              <a:ext cx="34461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54"/>
          <p:cNvSpPr txBox="1"/>
          <p:nvPr/>
        </p:nvSpPr>
        <p:spPr>
          <a:xfrm>
            <a:off x="8480182" y="1193121"/>
            <a:ext cx="217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SLO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&lt;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20ms</a:t>
            </a:r>
            <a:endParaRPr kumimoji="1" lang="zh-CN" altLang="en-US" sz="28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38"/>
              <p:cNvSpPr txBox="1"/>
              <p:nvPr/>
            </p:nvSpPr>
            <p:spPr>
              <a:xfrm>
                <a:off x="9150052" y="2310457"/>
                <a:ext cx="17742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000" b="1" i="1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𝒘𝒂𝒊𝒕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&gt; 20ms</a:t>
                </a:r>
              </a:p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R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eject</a:t>
                </a:r>
                <a:endParaRPr lang="en-US" sz="2000" b="1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6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52" y="2310457"/>
                <a:ext cx="1774268" cy="707886"/>
              </a:xfrm>
              <a:prstGeom prst="rect">
                <a:avLst/>
              </a:prstGeom>
              <a:blipFill rotWithShape="0">
                <a:blip r:embed="rId10"/>
                <a:stretch>
                  <a:fillRect t="-4310" r="-3436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5493" y="5116108"/>
            <a:ext cx="783444" cy="918980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 flipV="1">
            <a:off x="7917301" y="3830265"/>
            <a:ext cx="9202" cy="12676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 flipV="1">
            <a:off x="8400576" y="3830265"/>
            <a:ext cx="0" cy="12556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10073390" y="3760772"/>
            <a:ext cx="1394085" cy="14084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44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24" grpId="0"/>
      <p:bldP spid="29" grpId="0"/>
      <p:bldP spid="34" grpId="1"/>
      <p:bldP spid="55" grpId="0"/>
      <p:bldP spid="56" grpId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(CFQ)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cxnSp>
        <p:nvCxnSpPr>
          <p:cNvPr id="45" name="直线连接符 44"/>
          <p:cNvCxnSpPr/>
          <p:nvPr/>
        </p:nvCxnSpPr>
        <p:spPr>
          <a:xfrm flipV="1">
            <a:off x="2479710" y="2814718"/>
            <a:ext cx="1682921" cy="194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/>
          <p:nvPr/>
        </p:nvCxnSpPr>
        <p:spPr>
          <a:xfrm>
            <a:off x="4162631" y="2626561"/>
            <a:ext cx="0" cy="136381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/>
          <p:cNvCxnSpPr/>
          <p:nvPr/>
        </p:nvCxnSpPr>
        <p:spPr>
          <a:xfrm>
            <a:off x="5021469" y="2588953"/>
            <a:ext cx="0" cy="136381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/>
          <p:cNvCxnSpPr/>
          <p:nvPr/>
        </p:nvCxnSpPr>
        <p:spPr>
          <a:xfrm>
            <a:off x="2498271" y="2612708"/>
            <a:ext cx="0" cy="136381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/>
          <p:cNvCxnSpPr/>
          <p:nvPr/>
        </p:nvCxnSpPr>
        <p:spPr>
          <a:xfrm>
            <a:off x="7160654" y="2577077"/>
            <a:ext cx="0" cy="136381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1915228" y="2259757"/>
            <a:ext cx="76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tart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2" name="组 81"/>
          <p:cNvGrpSpPr/>
          <p:nvPr/>
        </p:nvGrpSpPr>
        <p:grpSpPr>
          <a:xfrm>
            <a:off x="2908530" y="4274565"/>
            <a:ext cx="739509" cy="688721"/>
            <a:chOff x="1021278" y="3059568"/>
            <a:chExt cx="926271" cy="855023"/>
          </a:xfrm>
        </p:grpSpPr>
        <p:sp>
          <p:nvSpPr>
            <p:cNvPr id="80" name="椭圆 79"/>
            <p:cNvSpPr/>
            <p:nvPr/>
          </p:nvSpPr>
          <p:spPr>
            <a:xfrm>
              <a:off x="1021278" y="3059568"/>
              <a:ext cx="914400" cy="855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81" name="TextBox 65"/>
            <p:cNvSpPr txBox="1"/>
            <p:nvPr/>
          </p:nvSpPr>
          <p:spPr>
            <a:xfrm>
              <a:off x="1033151" y="3216805"/>
              <a:ext cx="914398" cy="561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Group</a:t>
              </a:r>
            </a:p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lang="en-US" sz="1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89" name="TextBox 65"/>
          <p:cNvSpPr txBox="1"/>
          <p:nvPr/>
        </p:nvSpPr>
        <p:spPr>
          <a:xfrm>
            <a:off x="7576426" y="44781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95" name="直线连接符 94"/>
          <p:cNvCxnSpPr/>
          <p:nvPr/>
        </p:nvCxnSpPr>
        <p:spPr>
          <a:xfrm>
            <a:off x="8264588" y="2575103"/>
            <a:ext cx="0" cy="136381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65"/>
          <p:cNvSpPr txBox="1"/>
          <p:nvPr/>
        </p:nvSpPr>
        <p:spPr>
          <a:xfrm>
            <a:off x="7538429" y="30722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2909090" y="1712937"/>
            <a:ext cx="4774975" cy="432239"/>
            <a:chOff x="2968787" y="2296593"/>
            <a:chExt cx="1042962" cy="390272"/>
          </a:xfrm>
        </p:grpSpPr>
        <p:cxnSp>
          <p:nvCxnSpPr>
            <p:cNvPr id="104" name="直线箭头连接符 103"/>
            <p:cNvCxnSpPr/>
            <p:nvPr/>
          </p:nvCxnSpPr>
          <p:spPr>
            <a:xfrm flipV="1">
              <a:off x="2968787" y="2686498"/>
              <a:ext cx="1042962" cy="36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65"/>
            <p:cNvSpPr txBox="1"/>
            <p:nvPr/>
          </p:nvSpPr>
          <p:spPr>
            <a:xfrm>
              <a:off x="3383069" y="2296593"/>
              <a:ext cx="181499" cy="33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B050"/>
                  </a:solidFill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6" name="TextBox 65"/>
          <p:cNvSpPr txBox="1"/>
          <p:nvPr/>
        </p:nvSpPr>
        <p:spPr>
          <a:xfrm>
            <a:off x="3024292" y="2454127"/>
            <a:ext cx="72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Slice</a:t>
            </a:r>
            <a:r>
              <a:rPr lang="en-US" altLang="zh-CN" dirty="0" smtClean="0">
                <a:latin typeface="Gurmukhi MT" charset="0"/>
                <a:ea typeface="Gurmukhi MT" charset="0"/>
                <a:cs typeface="Gurmukhi MT" charset="0"/>
              </a:rPr>
              <a:t>1</a:t>
            </a:r>
            <a:endParaRPr lang="en-US" dirty="0">
              <a:latin typeface="Gurmukhi MT" charset="0"/>
              <a:ea typeface="Gurmukhi MT" charset="0"/>
              <a:cs typeface="Gurmukhi MT" charset="0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4181582" y="2622495"/>
            <a:ext cx="1080594" cy="430183"/>
            <a:chOff x="2041753" y="3010522"/>
            <a:chExt cx="792143" cy="369332"/>
          </a:xfrm>
        </p:grpSpPr>
        <p:cxnSp>
          <p:nvCxnSpPr>
            <p:cNvPr id="70" name="直线连接符 69"/>
            <p:cNvCxnSpPr/>
            <p:nvPr/>
          </p:nvCxnSpPr>
          <p:spPr>
            <a:xfrm flipV="1">
              <a:off x="2041753" y="3325092"/>
              <a:ext cx="612801" cy="4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65"/>
            <p:cNvSpPr txBox="1"/>
            <p:nvPr/>
          </p:nvSpPr>
          <p:spPr>
            <a:xfrm>
              <a:off x="2113827" y="301052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Slice2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4995476" y="2748806"/>
            <a:ext cx="2165178" cy="369332"/>
            <a:chOff x="2303076" y="3140426"/>
            <a:chExt cx="2165178" cy="369332"/>
          </a:xfrm>
        </p:grpSpPr>
        <p:cxnSp>
          <p:nvCxnSpPr>
            <p:cNvPr id="71" name="直线连接符 70"/>
            <p:cNvCxnSpPr/>
            <p:nvPr/>
          </p:nvCxnSpPr>
          <p:spPr>
            <a:xfrm>
              <a:off x="2303076" y="3463032"/>
              <a:ext cx="216517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65"/>
            <p:cNvSpPr txBox="1"/>
            <p:nvPr/>
          </p:nvSpPr>
          <p:spPr>
            <a:xfrm>
              <a:off x="2874416" y="3140426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Slice3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8215894" y="3071412"/>
            <a:ext cx="848309" cy="369332"/>
            <a:chOff x="4342394" y="3463032"/>
            <a:chExt cx="848309" cy="369332"/>
          </a:xfrm>
        </p:grpSpPr>
        <p:cxnSp>
          <p:nvCxnSpPr>
            <p:cNvPr id="94" name="直线连接符 93"/>
            <p:cNvCxnSpPr/>
            <p:nvPr/>
          </p:nvCxnSpPr>
          <p:spPr>
            <a:xfrm flipV="1">
              <a:off x="4409650" y="3798510"/>
              <a:ext cx="7137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65"/>
            <p:cNvSpPr txBox="1"/>
            <p:nvPr/>
          </p:nvSpPr>
          <p:spPr>
            <a:xfrm>
              <a:off x="4342394" y="3463032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Slice</a:t>
              </a:r>
              <a:r>
                <a:rPr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4265443" y="4274566"/>
            <a:ext cx="739514" cy="711430"/>
            <a:chOff x="1021278" y="3059568"/>
            <a:chExt cx="926275" cy="883215"/>
          </a:xfrm>
        </p:grpSpPr>
        <p:sp>
          <p:nvSpPr>
            <p:cNvPr id="48" name="椭圆 47"/>
            <p:cNvSpPr/>
            <p:nvPr/>
          </p:nvSpPr>
          <p:spPr>
            <a:xfrm>
              <a:off x="1021278" y="3059568"/>
              <a:ext cx="914400" cy="855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49" name="TextBox 65"/>
            <p:cNvSpPr txBox="1"/>
            <p:nvPr/>
          </p:nvSpPr>
          <p:spPr>
            <a:xfrm>
              <a:off x="1033153" y="3216805"/>
              <a:ext cx="914400" cy="72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Group</a:t>
              </a:r>
            </a:p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5590186" y="4274566"/>
            <a:ext cx="739514" cy="711430"/>
            <a:chOff x="1021278" y="3059568"/>
            <a:chExt cx="926275" cy="883215"/>
          </a:xfrm>
        </p:grpSpPr>
        <p:sp>
          <p:nvSpPr>
            <p:cNvPr id="51" name="椭圆 50"/>
            <p:cNvSpPr/>
            <p:nvPr/>
          </p:nvSpPr>
          <p:spPr>
            <a:xfrm>
              <a:off x="1021278" y="3059568"/>
              <a:ext cx="914400" cy="855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52" name="TextBox 65"/>
            <p:cNvSpPr txBox="1"/>
            <p:nvPr/>
          </p:nvSpPr>
          <p:spPr>
            <a:xfrm>
              <a:off x="1033153" y="3216805"/>
              <a:ext cx="914400" cy="72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Group</a:t>
              </a:r>
            </a:p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lang="en-US" sz="1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8393305" y="4274566"/>
            <a:ext cx="739514" cy="711430"/>
            <a:chOff x="1021278" y="3059568"/>
            <a:chExt cx="926275" cy="883215"/>
          </a:xfrm>
        </p:grpSpPr>
        <p:sp>
          <p:nvSpPr>
            <p:cNvPr id="54" name="椭圆 53"/>
            <p:cNvSpPr/>
            <p:nvPr/>
          </p:nvSpPr>
          <p:spPr>
            <a:xfrm>
              <a:off x="1021278" y="3059568"/>
              <a:ext cx="914400" cy="855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55" name="TextBox 65"/>
            <p:cNvSpPr txBox="1"/>
            <p:nvPr/>
          </p:nvSpPr>
          <p:spPr>
            <a:xfrm>
              <a:off x="1033153" y="3216805"/>
              <a:ext cx="914400" cy="725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Group</a:t>
              </a:r>
            </a:p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16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80622" y="5492302"/>
            <a:ext cx="8694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Time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slice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length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is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proportional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to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the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group‘s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weight.</a:t>
            </a:r>
            <a:endParaRPr kumimoji="1" lang="zh-CN" altLang="en-US" sz="2400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820265" y="848697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dirty="0">
                <a:latin typeface="Gill Sans" charset="0"/>
                <a:ea typeface="Gill Sans" charset="0"/>
                <a:cs typeface="Gill Sans" charset="0"/>
              </a:rPr>
              <a:t>CFQ:</a:t>
            </a:r>
            <a:r>
              <a:rPr kumimoji="1" lang="zh-CN" alt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>
                <a:latin typeface="Gill Sans" charset="0"/>
                <a:ea typeface="Gill Sans" charset="0"/>
                <a:cs typeface="Gill Sans" charset="0"/>
              </a:rPr>
              <a:t>Completely Fair Queuing</a:t>
            </a:r>
            <a:endParaRPr kumimoji="1" lang="en-US" altLang="zh-CN" sz="2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00091 -0.2092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-0.00026 -0.1935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0183 -0.1798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1.48148E-6 L -0.00234 -0.12454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622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9" grpId="0"/>
      <p:bldP spid="89" grpId="1"/>
      <p:bldP spid="102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(CFQ)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3136900" y="1991899"/>
            <a:ext cx="8013700" cy="4445049"/>
            <a:chOff x="838200" y="1737899"/>
            <a:chExt cx="8013700" cy="4445049"/>
          </a:xfrm>
        </p:grpSpPr>
        <p:grpSp>
          <p:nvGrpSpPr>
            <p:cNvPr id="43" name="组 42"/>
            <p:cNvGrpSpPr/>
            <p:nvPr/>
          </p:nvGrpSpPr>
          <p:grpSpPr>
            <a:xfrm>
              <a:off x="838200" y="1737899"/>
              <a:ext cx="739514" cy="688721"/>
              <a:chOff x="1021278" y="3059568"/>
              <a:chExt cx="926275" cy="85502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021278" y="3059568"/>
                <a:ext cx="914400" cy="855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sp>
            <p:nvSpPr>
              <p:cNvPr id="46" name="TextBox 65"/>
              <p:cNvSpPr txBox="1"/>
              <p:nvPr/>
            </p:nvSpPr>
            <p:spPr>
              <a:xfrm>
                <a:off x="1033153" y="3279871"/>
                <a:ext cx="914400" cy="42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Group</a:t>
                </a:r>
              </a:p>
            </p:txBody>
          </p:sp>
        </p:grpSp>
        <p:sp>
          <p:nvSpPr>
            <p:cNvPr id="56" name="圆角矩形 55"/>
            <p:cNvSpPr/>
            <p:nvPr/>
          </p:nvSpPr>
          <p:spPr>
            <a:xfrm>
              <a:off x="2893976" y="1737899"/>
              <a:ext cx="5957924" cy="4445049"/>
            </a:xfrm>
            <a:prstGeom prst="roundRect">
              <a:avLst>
                <a:gd name="adj" fmla="val 91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" name="直线连接符 2"/>
            <p:cNvCxnSpPr>
              <a:stCxn id="44" idx="0"/>
            </p:cNvCxnSpPr>
            <p:nvPr/>
          </p:nvCxnSpPr>
          <p:spPr>
            <a:xfrm>
              <a:off x="1203217" y="1737899"/>
              <a:ext cx="202258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56"/>
            <p:cNvCxnSpPr>
              <a:stCxn id="44" idx="4"/>
            </p:cNvCxnSpPr>
            <p:nvPr/>
          </p:nvCxnSpPr>
          <p:spPr>
            <a:xfrm>
              <a:off x="1203217" y="2426620"/>
              <a:ext cx="1690759" cy="346618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 30"/>
          <p:cNvGrpSpPr/>
          <p:nvPr/>
        </p:nvGrpSpPr>
        <p:grpSpPr>
          <a:xfrm>
            <a:off x="5343771" y="2159429"/>
            <a:ext cx="2174209" cy="2025634"/>
            <a:chOff x="3045071" y="1384729"/>
            <a:chExt cx="2174209" cy="2025634"/>
          </a:xfrm>
        </p:grpSpPr>
        <p:sp>
          <p:nvSpPr>
            <p:cNvPr id="16" name="圆角矩形 15"/>
            <p:cNvSpPr/>
            <p:nvPr/>
          </p:nvSpPr>
          <p:spPr>
            <a:xfrm>
              <a:off x="3454792" y="1438664"/>
              <a:ext cx="1155308" cy="315397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TextBox 65"/>
            <p:cNvSpPr txBox="1"/>
            <p:nvPr/>
          </p:nvSpPr>
          <p:spPr>
            <a:xfrm>
              <a:off x="3547072" y="1384729"/>
              <a:ext cx="123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latin typeface="Gill Sans" charset="0"/>
                  <a:ea typeface="Gill Sans" charset="0"/>
                  <a:cs typeface="Gill Sans" charset="0"/>
                </a:rPr>
                <a:t>RealTime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" name="直线连接符 20"/>
            <p:cNvCxnSpPr>
              <a:stCxn id="16" idx="2"/>
              <a:endCxn id="19" idx="0"/>
            </p:cNvCxnSpPr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/>
            <p:cNvCxnSpPr>
              <a:stCxn id="16" idx="2"/>
              <a:endCxn id="60" idx="0"/>
            </p:cNvCxnSpPr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/>
            <p:cNvCxnSpPr>
              <a:stCxn id="19" idx="4"/>
              <a:endCxn id="62" idx="0"/>
            </p:cNvCxnSpPr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/>
            <p:cNvCxnSpPr>
              <a:stCxn id="19" idx="4"/>
              <a:endCxn id="61" idx="7"/>
            </p:cNvCxnSpPr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endCxn id="64" idx="0"/>
            </p:cNvCxnSpPr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/>
            <p:cNvCxnSpPr>
              <a:endCxn id="63" idx="0"/>
            </p:cNvCxnSpPr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0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91" name="组 90"/>
          <p:cNvGrpSpPr/>
          <p:nvPr/>
        </p:nvGrpSpPr>
        <p:grpSpPr>
          <a:xfrm>
            <a:off x="7400020" y="2169352"/>
            <a:ext cx="2174209" cy="2025634"/>
            <a:chOff x="3045071" y="1384729"/>
            <a:chExt cx="2174209" cy="2025634"/>
          </a:xfrm>
        </p:grpSpPr>
        <p:sp>
          <p:nvSpPr>
            <p:cNvPr id="92" name="圆角矩形 91"/>
            <p:cNvSpPr/>
            <p:nvPr/>
          </p:nvSpPr>
          <p:spPr>
            <a:xfrm>
              <a:off x="3454792" y="1438664"/>
              <a:ext cx="1155308" cy="315397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TextBox 65"/>
            <p:cNvSpPr txBox="1"/>
            <p:nvPr/>
          </p:nvSpPr>
          <p:spPr>
            <a:xfrm>
              <a:off x="3547072" y="1384729"/>
              <a:ext cx="123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latin typeface="Gill Sans" charset="0"/>
                  <a:ea typeface="Gill Sans" charset="0"/>
                  <a:cs typeface="Gill Sans" charset="0"/>
                </a:rPr>
                <a:t>RealTime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3" name="直线连接符 102"/>
            <p:cNvCxnSpPr>
              <a:stCxn id="110" idx="2"/>
              <a:endCxn id="113" idx="0"/>
            </p:cNvCxnSpPr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/>
            <p:cNvCxnSpPr>
              <a:stCxn id="110" idx="2"/>
            </p:cNvCxnSpPr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113" idx="4"/>
            </p:cNvCxnSpPr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113" idx="4"/>
            </p:cNvCxnSpPr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2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3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14" name="组 113"/>
          <p:cNvGrpSpPr/>
          <p:nvPr/>
        </p:nvGrpSpPr>
        <p:grpSpPr>
          <a:xfrm>
            <a:off x="5342959" y="4235491"/>
            <a:ext cx="2174209" cy="2025634"/>
            <a:chOff x="3045071" y="1384729"/>
            <a:chExt cx="2174209" cy="2025634"/>
          </a:xfrm>
        </p:grpSpPr>
        <p:sp>
          <p:nvSpPr>
            <p:cNvPr id="115" name="圆角矩形 114"/>
            <p:cNvSpPr/>
            <p:nvPr/>
          </p:nvSpPr>
          <p:spPr>
            <a:xfrm>
              <a:off x="3454792" y="1438664"/>
              <a:ext cx="1155308" cy="315397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TextBox 65"/>
            <p:cNvSpPr txBox="1"/>
            <p:nvPr/>
          </p:nvSpPr>
          <p:spPr>
            <a:xfrm>
              <a:off x="3547072" y="1384729"/>
              <a:ext cx="123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latin typeface="Gill Sans" charset="0"/>
                  <a:ea typeface="Gill Sans" charset="0"/>
                  <a:cs typeface="Gill Sans" charset="0"/>
                </a:rPr>
                <a:t>BestEffort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3" name="直线连接符 122"/>
            <p:cNvCxnSpPr/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23"/>
            <p:cNvCxnSpPr/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124"/>
            <p:cNvCxnSpPr/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/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0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1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32" name="组 131"/>
          <p:cNvGrpSpPr/>
          <p:nvPr/>
        </p:nvGrpSpPr>
        <p:grpSpPr>
          <a:xfrm>
            <a:off x="8127874" y="4060623"/>
            <a:ext cx="2174209" cy="2025634"/>
            <a:chOff x="3045071" y="1384729"/>
            <a:chExt cx="2174209" cy="2025634"/>
          </a:xfrm>
        </p:grpSpPr>
        <p:sp>
          <p:nvSpPr>
            <p:cNvPr id="133" name="圆角矩形 132"/>
            <p:cNvSpPr/>
            <p:nvPr/>
          </p:nvSpPr>
          <p:spPr>
            <a:xfrm>
              <a:off x="3454792" y="1438664"/>
              <a:ext cx="1155308" cy="315397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TextBox 65"/>
            <p:cNvSpPr txBox="1"/>
            <p:nvPr/>
          </p:nvSpPr>
          <p:spPr>
            <a:xfrm>
              <a:off x="3547072" y="1384729"/>
              <a:ext cx="1238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  </a:t>
              </a:r>
              <a:r>
                <a:rPr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Idle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41" name="直线连接符 140"/>
            <p:cNvCxnSpPr/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/>
            <p:cNvCxnSpPr/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142"/>
            <p:cNvCxnSpPr/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连接符 143"/>
            <p:cNvCxnSpPr/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连接符 144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8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9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150" name="TextBox 65"/>
          <p:cNvSpPr txBox="1"/>
          <p:nvPr/>
        </p:nvSpPr>
        <p:spPr>
          <a:xfrm>
            <a:off x="9879788" y="2982455"/>
            <a:ext cx="169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mtClean="0">
                <a:latin typeface="Gill Sans" charset="0"/>
                <a:ea typeface="Gill Sans" charset="0"/>
                <a:cs typeface="Gill Sans" charset="0"/>
              </a:rPr>
              <a:t>………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1" name="TextBox 65"/>
          <p:cNvSpPr txBox="1"/>
          <p:nvPr/>
        </p:nvSpPr>
        <p:spPr>
          <a:xfrm>
            <a:off x="7235305" y="4823684"/>
            <a:ext cx="169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mtClean="0">
                <a:latin typeface="Gill Sans" charset="0"/>
                <a:ea typeface="Gill Sans" charset="0"/>
                <a:cs typeface="Gill Sans" charset="0"/>
              </a:rPr>
              <a:t>………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2" name="TextBox 65"/>
          <p:cNvSpPr txBox="1"/>
          <p:nvPr/>
        </p:nvSpPr>
        <p:spPr>
          <a:xfrm>
            <a:off x="10145953" y="4758977"/>
            <a:ext cx="169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mtClean="0">
                <a:latin typeface="Gill Sans" charset="0"/>
                <a:ea typeface="Gill Sans" charset="0"/>
                <a:cs typeface="Gill Sans" charset="0"/>
              </a:rPr>
              <a:t>………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3119642" y="2866427"/>
            <a:ext cx="730033" cy="68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73" name="TextBox 65"/>
          <p:cNvSpPr txBox="1"/>
          <p:nvPr/>
        </p:nvSpPr>
        <p:spPr>
          <a:xfrm>
            <a:off x="3129123" y="3043881"/>
            <a:ext cx="730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Group</a:t>
            </a:r>
          </a:p>
        </p:txBody>
      </p:sp>
      <p:sp>
        <p:nvSpPr>
          <p:cNvPr id="174" name="椭圆 173"/>
          <p:cNvSpPr/>
          <p:nvPr/>
        </p:nvSpPr>
        <p:spPr>
          <a:xfrm>
            <a:off x="3119641" y="3767212"/>
            <a:ext cx="730033" cy="688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175" name="TextBox 65"/>
          <p:cNvSpPr txBox="1"/>
          <p:nvPr/>
        </p:nvSpPr>
        <p:spPr>
          <a:xfrm>
            <a:off x="3119640" y="3942295"/>
            <a:ext cx="730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Group</a:t>
            </a:r>
          </a:p>
        </p:txBody>
      </p:sp>
      <p:sp>
        <p:nvSpPr>
          <p:cNvPr id="176" name="TextBox 65"/>
          <p:cNvSpPr txBox="1"/>
          <p:nvPr/>
        </p:nvSpPr>
        <p:spPr>
          <a:xfrm>
            <a:off x="3252175" y="47139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4" name="圆角矩形标注 93"/>
          <p:cNvSpPr/>
          <p:nvPr/>
        </p:nvSpPr>
        <p:spPr>
          <a:xfrm>
            <a:off x="4459704" y="869666"/>
            <a:ext cx="4498703" cy="978998"/>
          </a:xfrm>
          <a:prstGeom prst="wedgeRoundRectCallout">
            <a:avLst>
              <a:gd name="adj1" fmla="val -65671"/>
              <a:gd name="adj2" fmla="val 5859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Every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group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has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7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trees.</a:t>
            </a:r>
          </a:p>
          <a:p>
            <a:pPr algn="ctr"/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Priority: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err="1" smtClean="0">
                <a:latin typeface="Gurmukhi MT" charset="0"/>
                <a:ea typeface="Gurmukhi MT" charset="0"/>
                <a:cs typeface="Gurmukhi MT" charset="0"/>
              </a:rPr>
              <a:t>RealTime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&gt;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err="1" smtClean="0">
                <a:latin typeface="Gurmukhi MT" charset="0"/>
                <a:ea typeface="Gurmukhi MT" charset="0"/>
                <a:cs typeface="Gurmukhi MT" charset="0"/>
              </a:rPr>
              <a:t>BestEffort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&gt;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Idle</a:t>
            </a:r>
            <a:endParaRPr kumimoji="1" lang="zh-CN" altLang="en-US" sz="2000" dirty="0">
              <a:latin typeface="Gurmukhi MT" charset="0"/>
              <a:ea typeface="Gurmukhi MT" charset="0"/>
              <a:cs typeface="Gurmukhi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(CFQ)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948167" y="2041270"/>
            <a:ext cx="3606054" cy="3833057"/>
            <a:chOff x="918378" y="1737899"/>
            <a:chExt cx="3606054" cy="3833057"/>
          </a:xfrm>
        </p:grpSpPr>
        <p:grpSp>
          <p:nvGrpSpPr>
            <p:cNvPr id="6" name="组 5"/>
            <p:cNvGrpSpPr/>
            <p:nvPr/>
          </p:nvGrpSpPr>
          <p:grpSpPr>
            <a:xfrm>
              <a:off x="918378" y="1737899"/>
              <a:ext cx="730033" cy="516008"/>
              <a:chOff x="1121704" y="3059569"/>
              <a:chExt cx="914400" cy="640606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198603" y="3059569"/>
                <a:ext cx="737074" cy="64060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sp>
            <p:nvSpPr>
              <p:cNvPr id="11" name="TextBox 65"/>
              <p:cNvSpPr txBox="1"/>
              <p:nvPr/>
            </p:nvSpPr>
            <p:spPr>
              <a:xfrm>
                <a:off x="1121704" y="3180133"/>
                <a:ext cx="914400" cy="42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G</a:t>
                </a:r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893976" y="1737899"/>
              <a:ext cx="1630456" cy="3833057"/>
            </a:xfrm>
            <a:prstGeom prst="roundRect">
              <a:avLst>
                <a:gd name="adj" fmla="val 91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/>
            <p:cNvCxnSpPr>
              <a:stCxn id="10" idx="0"/>
            </p:cNvCxnSpPr>
            <p:nvPr/>
          </p:nvCxnSpPr>
          <p:spPr>
            <a:xfrm>
              <a:off x="1274002" y="1737899"/>
              <a:ext cx="195179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>
              <a:stCxn id="10" idx="4"/>
            </p:cNvCxnSpPr>
            <p:nvPr/>
          </p:nvCxnSpPr>
          <p:spPr>
            <a:xfrm>
              <a:off x="1274002" y="2253907"/>
              <a:ext cx="1632668" cy="140070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 11"/>
          <p:cNvGrpSpPr/>
          <p:nvPr/>
        </p:nvGrpSpPr>
        <p:grpSpPr>
          <a:xfrm>
            <a:off x="3074866" y="2252916"/>
            <a:ext cx="1908079" cy="1835053"/>
            <a:chOff x="3045071" y="1432285"/>
            <a:chExt cx="2279584" cy="1978078"/>
          </a:xfrm>
        </p:grpSpPr>
        <p:sp>
          <p:nvSpPr>
            <p:cNvPr id="13" name="圆角矩形 12"/>
            <p:cNvSpPr/>
            <p:nvPr/>
          </p:nvSpPr>
          <p:spPr>
            <a:xfrm>
              <a:off x="3404805" y="1432285"/>
              <a:ext cx="1349112" cy="31808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zh-CN" altLang="en-US" sz="14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65"/>
            <p:cNvSpPr txBox="1"/>
            <p:nvPr/>
          </p:nvSpPr>
          <p:spPr>
            <a:xfrm>
              <a:off x="3382364" y="1438147"/>
              <a:ext cx="1942291" cy="331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Tree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>
                  <a:latin typeface="Gurmukhi MT" charset="0"/>
                  <a:ea typeface="Gurmukhi MT" charset="0"/>
                  <a:cs typeface="Gurmukhi MT" charset="0"/>
                </a:rPr>
                <a:t>1</a:t>
              </a:r>
              <a:endParaRPr lang="en-US" sz="1400" dirty="0">
                <a:latin typeface="Gurmukhi MT" charset="0"/>
                <a:ea typeface="Gurmukhi MT" charset="0"/>
                <a:cs typeface="Gurmukhi MT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" name="直线连接符 20"/>
            <p:cNvCxnSpPr>
              <a:stCxn id="18" idx="2"/>
              <a:endCxn id="21" idx="0"/>
            </p:cNvCxnSpPr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18" idx="2"/>
            </p:cNvCxnSpPr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21" idx="4"/>
            </p:cNvCxnSpPr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21" idx="4"/>
            </p:cNvCxnSpPr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101" name="直线连接符 100"/>
          <p:cNvCxnSpPr>
            <a:stCxn id="16" idx="7"/>
          </p:cNvCxnSpPr>
          <p:nvPr/>
        </p:nvCxnSpPr>
        <p:spPr>
          <a:xfrm flipV="1">
            <a:off x="4222636" y="1844372"/>
            <a:ext cx="1327842" cy="9011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/>
          <p:cNvCxnSpPr>
            <a:stCxn id="16" idx="5"/>
          </p:cNvCxnSpPr>
          <p:nvPr/>
        </p:nvCxnSpPr>
        <p:spPr>
          <a:xfrm>
            <a:off x="4222636" y="2944876"/>
            <a:ext cx="1327842" cy="155678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5550478" y="1701971"/>
            <a:ext cx="4175164" cy="2914344"/>
          </a:xfrm>
          <a:prstGeom prst="roundRect">
            <a:avLst>
              <a:gd name="adj" fmla="val 58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圆角矩形标注 118"/>
          <p:cNvSpPr/>
          <p:nvPr/>
        </p:nvSpPr>
        <p:spPr>
          <a:xfrm>
            <a:off x="10038052" y="2501948"/>
            <a:ext cx="1828800" cy="504871"/>
          </a:xfrm>
          <a:prstGeom prst="wedgeRoundRectCallout">
            <a:avLst>
              <a:gd name="adj1" fmla="val -66987"/>
              <a:gd name="adj2" fmla="val -2183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文本框 119"/>
          <p:cNvSpPr txBox="1"/>
          <p:nvPr/>
        </p:nvSpPr>
        <p:spPr>
          <a:xfrm>
            <a:off x="10049153" y="2557602"/>
            <a:ext cx="197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Gurmukhi MT" charset="0"/>
                <a:ea typeface="Gurmukhi MT" charset="0"/>
                <a:cs typeface="Gurmukhi MT" charset="0"/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process</a:t>
            </a:r>
            <a:r>
              <a:rPr kumimoji="1" lang="zh-CN" altLang="en-US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Gurmukhi MT" charset="0"/>
                <a:ea typeface="Gurmukhi MT" charset="0"/>
                <a:cs typeface="Gurmukhi MT" charset="0"/>
              </a:rPr>
              <a:t>1</a:t>
            </a:r>
            <a:r>
              <a:rPr kumimoji="1" lang="zh-CN" altLang="en-US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node</a:t>
            </a:r>
            <a:endParaRPr kumimoji="1" lang="zh-CN" altLang="en-US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682162" y="2314203"/>
            <a:ext cx="1570006" cy="646331"/>
            <a:chOff x="6147682" y="5017033"/>
            <a:chExt cx="1570006" cy="646331"/>
          </a:xfrm>
        </p:grpSpPr>
        <p:sp>
          <p:nvSpPr>
            <p:cNvPr id="123" name="文本框 122"/>
            <p:cNvSpPr txBox="1"/>
            <p:nvPr/>
          </p:nvSpPr>
          <p:spPr>
            <a:xfrm>
              <a:off x="6147682" y="5017033"/>
              <a:ext cx="1570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IO</a:t>
              </a:r>
              <a:r>
                <a:rPr kumimoji="1"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request</a:t>
              </a:r>
              <a:r>
                <a:rPr kumimoji="1" lang="zh-CN" altLang="en-US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>
                  <a:latin typeface="Gurmukhi MT" charset="0"/>
                  <a:ea typeface="Gurmukhi MT" charset="0"/>
                  <a:cs typeface="Gurmukhi MT" charset="0"/>
                </a:rPr>
                <a:t>1</a:t>
              </a:r>
              <a:endParaRPr kumimoji="1" lang="en-US" altLang="zh-CN" dirty="0" smtClean="0">
                <a:latin typeface="Gurmukhi MT" charset="0"/>
                <a:ea typeface="Gurmukhi MT" charset="0"/>
                <a:cs typeface="Gurmukhi MT" charset="0"/>
              </a:endParaRPr>
            </a:p>
            <a:p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	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2" name="直线箭头连接符 131"/>
            <p:cNvCxnSpPr/>
            <p:nvPr/>
          </p:nvCxnSpPr>
          <p:spPr>
            <a:xfrm>
              <a:off x="6917567" y="5365537"/>
              <a:ext cx="4734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 141"/>
          <p:cNvGrpSpPr/>
          <p:nvPr/>
        </p:nvGrpSpPr>
        <p:grpSpPr>
          <a:xfrm>
            <a:off x="6641598" y="1769652"/>
            <a:ext cx="1992923" cy="390674"/>
            <a:chOff x="6407138" y="667690"/>
            <a:chExt cx="1992923" cy="390674"/>
          </a:xfrm>
        </p:grpSpPr>
        <p:sp>
          <p:nvSpPr>
            <p:cNvPr id="118" name="文本框 117"/>
            <p:cNvSpPr txBox="1"/>
            <p:nvPr/>
          </p:nvSpPr>
          <p:spPr>
            <a:xfrm>
              <a:off x="6407138" y="667690"/>
              <a:ext cx="1992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Node</a:t>
              </a:r>
              <a:r>
                <a:rPr kumimoji="1"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n(Process</a:t>
              </a:r>
              <a:r>
                <a:rPr kumimoji="1"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n)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5" name="圆角矩形 134"/>
            <p:cNvSpPr/>
            <p:nvPr/>
          </p:nvSpPr>
          <p:spPr>
            <a:xfrm>
              <a:off x="6407138" y="690743"/>
              <a:ext cx="1875692" cy="36762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6" name="椭圆 135"/>
          <p:cNvSpPr/>
          <p:nvPr/>
        </p:nvSpPr>
        <p:spPr>
          <a:xfrm>
            <a:off x="6572025" y="3240346"/>
            <a:ext cx="276808" cy="2819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7802528" y="2596460"/>
            <a:ext cx="276808" cy="2819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7366130" y="3277983"/>
            <a:ext cx="276808" cy="281908"/>
          </a:xfrm>
          <a:prstGeom prst="ellipse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4" name="直线连接符 143"/>
          <p:cNvCxnSpPr>
            <a:endCxn id="136" idx="7"/>
          </p:cNvCxnSpPr>
          <p:nvPr/>
        </p:nvCxnSpPr>
        <p:spPr>
          <a:xfrm flipH="1">
            <a:off x="6808295" y="2836815"/>
            <a:ext cx="337664" cy="444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/>
          <p:cNvCxnSpPr>
            <a:endCxn id="137" idx="0"/>
          </p:cNvCxnSpPr>
          <p:nvPr/>
        </p:nvCxnSpPr>
        <p:spPr>
          <a:xfrm>
            <a:off x="7579445" y="2160326"/>
            <a:ext cx="361487" cy="436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/>
          <p:cNvCxnSpPr/>
          <p:nvPr/>
        </p:nvCxnSpPr>
        <p:spPr>
          <a:xfrm>
            <a:off x="7154302" y="2851558"/>
            <a:ext cx="361487" cy="436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65"/>
          <p:cNvSpPr txBox="1"/>
          <p:nvPr/>
        </p:nvSpPr>
        <p:spPr>
          <a:xfrm>
            <a:off x="6133496" y="3407239"/>
            <a:ext cx="779043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9" name="TextBox 65"/>
          <p:cNvSpPr txBox="1"/>
          <p:nvPr/>
        </p:nvSpPr>
        <p:spPr>
          <a:xfrm>
            <a:off x="7015545" y="3758082"/>
            <a:ext cx="779043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50" name="直线连接符 149"/>
          <p:cNvCxnSpPr/>
          <p:nvPr/>
        </p:nvCxnSpPr>
        <p:spPr>
          <a:xfrm flipH="1">
            <a:off x="7252168" y="3532004"/>
            <a:ext cx="188874" cy="2643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65"/>
          <p:cNvSpPr txBox="1"/>
          <p:nvPr/>
        </p:nvSpPr>
        <p:spPr>
          <a:xfrm>
            <a:off x="7997089" y="3151547"/>
            <a:ext cx="779043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7015898" y="2569650"/>
            <a:ext cx="276808" cy="281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5" name="直线连接符 154"/>
          <p:cNvCxnSpPr/>
          <p:nvPr/>
        </p:nvCxnSpPr>
        <p:spPr>
          <a:xfrm flipH="1">
            <a:off x="7252168" y="2166119"/>
            <a:ext cx="337664" cy="444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/>
          <p:cNvCxnSpPr/>
          <p:nvPr/>
        </p:nvCxnSpPr>
        <p:spPr>
          <a:xfrm>
            <a:off x="8033086" y="2851558"/>
            <a:ext cx="361487" cy="436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/>
          <p:cNvSpPr txBox="1"/>
          <p:nvPr/>
        </p:nvSpPr>
        <p:spPr>
          <a:xfrm>
            <a:off x="8086351" y="4280971"/>
            <a:ext cx="197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Red-Black</a:t>
            </a:r>
            <a:r>
              <a:rPr kumimoji="1" lang="zh-CN" altLang="en-US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Tree</a:t>
            </a:r>
            <a:endParaRPr kumimoji="1" lang="zh-CN" altLang="en-US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64" name="组 163"/>
          <p:cNvGrpSpPr/>
          <p:nvPr/>
        </p:nvGrpSpPr>
        <p:grpSpPr>
          <a:xfrm>
            <a:off x="938189" y="2729265"/>
            <a:ext cx="730033" cy="516008"/>
            <a:chOff x="870024" y="2767948"/>
            <a:chExt cx="730033" cy="516008"/>
          </a:xfrm>
        </p:grpSpPr>
        <p:sp>
          <p:nvSpPr>
            <p:cNvPr id="163" name="椭圆 162"/>
            <p:cNvSpPr/>
            <p:nvPr/>
          </p:nvSpPr>
          <p:spPr>
            <a:xfrm>
              <a:off x="940359" y="2767948"/>
              <a:ext cx="588461" cy="516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62" name="TextBox 65"/>
            <p:cNvSpPr txBox="1"/>
            <p:nvPr/>
          </p:nvSpPr>
          <p:spPr>
            <a:xfrm>
              <a:off x="870024" y="2851558"/>
              <a:ext cx="73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grpSp>
        <p:nvGrpSpPr>
          <p:cNvPr id="165" name="组 164"/>
          <p:cNvGrpSpPr/>
          <p:nvPr/>
        </p:nvGrpSpPr>
        <p:grpSpPr>
          <a:xfrm>
            <a:off x="913023" y="3386550"/>
            <a:ext cx="730033" cy="516008"/>
            <a:chOff x="870024" y="2767948"/>
            <a:chExt cx="730033" cy="516008"/>
          </a:xfrm>
        </p:grpSpPr>
        <p:sp>
          <p:nvSpPr>
            <p:cNvPr id="166" name="椭圆 165"/>
            <p:cNvSpPr/>
            <p:nvPr/>
          </p:nvSpPr>
          <p:spPr>
            <a:xfrm>
              <a:off x="940359" y="2767948"/>
              <a:ext cx="588461" cy="516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67" name="TextBox 65"/>
            <p:cNvSpPr txBox="1"/>
            <p:nvPr/>
          </p:nvSpPr>
          <p:spPr>
            <a:xfrm>
              <a:off x="870024" y="2851558"/>
              <a:ext cx="73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sp>
        <p:nvSpPr>
          <p:cNvPr id="168" name="TextBox 65"/>
          <p:cNvSpPr txBox="1"/>
          <p:nvPr/>
        </p:nvSpPr>
        <p:spPr>
          <a:xfrm>
            <a:off x="1069839" y="39857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70" name="组 169"/>
          <p:cNvGrpSpPr/>
          <p:nvPr/>
        </p:nvGrpSpPr>
        <p:grpSpPr>
          <a:xfrm>
            <a:off x="2943968" y="4027075"/>
            <a:ext cx="1819875" cy="1866559"/>
            <a:chOff x="3045071" y="1398323"/>
            <a:chExt cx="2174209" cy="2012040"/>
          </a:xfrm>
        </p:grpSpPr>
        <p:sp>
          <p:nvSpPr>
            <p:cNvPr id="171" name="圆角矩形 170"/>
            <p:cNvSpPr/>
            <p:nvPr/>
          </p:nvSpPr>
          <p:spPr>
            <a:xfrm>
              <a:off x="3404805" y="1432285"/>
              <a:ext cx="1349112" cy="31808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2" name="TextBox 65"/>
            <p:cNvSpPr txBox="1"/>
            <p:nvPr/>
          </p:nvSpPr>
          <p:spPr>
            <a:xfrm>
              <a:off x="3395519" y="1398323"/>
              <a:ext cx="1807756" cy="331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Tree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sz="1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9" name="直线连接符 178"/>
            <p:cNvCxnSpPr>
              <a:stCxn id="186" idx="2"/>
            </p:cNvCxnSpPr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线连接符 179"/>
            <p:cNvCxnSpPr>
              <a:stCxn id="186" idx="2"/>
            </p:cNvCxnSpPr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/>
            <p:cNvCxnSpPr/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181"/>
            <p:cNvCxnSpPr/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182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83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6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87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" name="组 82"/>
          <p:cNvGrpSpPr/>
          <p:nvPr/>
        </p:nvGrpSpPr>
        <p:grpSpPr>
          <a:xfrm>
            <a:off x="5553242" y="2930759"/>
            <a:ext cx="1570006" cy="646331"/>
            <a:chOff x="6429038" y="4946693"/>
            <a:chExt cx="1570006" cy="646331"/>
          </a:xfrm>
        </p:grpSpPr>
        <p:sp>
          <p:nvSpPr>
            <p:cNvPr id="84" name="文本框 83"/>
            <p:cNvSpPr txBox="1"/>
            <p:nvPr/>
          </p:nvSpPr>
          <p:spPr>
            <a:xfrm>
              <a:off x="6429038" y="4946693"/>
              <a:ext cx="1570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IO</a:t>
              </a:r>
              <a:r>
                <a:rPr kumimoji="1"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request</a:t>
              </a:r>
              <a:r>
                <a:rPr kumimoji="1" lang="zh-CN" altLang="en-US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 smtClean="0">
                  <a:latin typeface="Gurmukhi MT" charset="0"/>
                  <a:ea typeface="Gurmukhi MT" charset="0"/>
                  <a:cs typeface="Gurmukhi MT" charset="0"/>
                </a:rPr>
                <a:t>2</a:t>
              </a:r>
            </a:p>
            <a:p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	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5" name="直线箭头连接符 84"/>
            <p:cNvCxnSpPr/>
            <p:nvPr/>
          </p:nvCxnSpPr>
          <p:spPr>
            <a:xfrm>
              <a:off x="6917567" y="5365537"/>
              <a:ext cx="47346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 85"/>
          <p:cNvGrpSpPr/>
          <p:nvPr/>
        </p:nvGrpSpPr>
        <p:grpSpPr>
          <a:xfrm>
            <a:off x="8086351" y="2676316"/>
            <a:ext cx="1570006" cy="657721"/>
            <a:chOff x="6429038" y="4935303"/>
            <a:chExt cx="1570006" cy="657721"/>
          </a:xfrm>
        </p:grpSpPr>
        <p:sp>
          <p:nvSpPr>
            <p:cNvPr id="87" name="文本框 86"/>
            <p:cNvSpPr txBox="1"/>
            <p:nvPr/>
          </p:nvSpPr>
          <p:spPr>
            <a:xfrm>
              <a:off x="6429038" y="4946693"/>
              <a:ext cx="1570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IO</a:t>
              </a:r>
              <a:r>
                <a:rPr kumimoji="1"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request</a:t>
              </a:r>
              <a:r>
                <a:rPr kumimoji="1" lang="zh-CN" altLang="en-US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>
                  <a:latin typeface="Gurmukhi MT" charset="0"/>
                  <a:ea typeface="Gurmukhi MT" charset="0"/>
                  <a:cs typeface="Gurmukhi MT" charset="0"/>
                </a:rPr>
                <a:t>4</a:t>
              </a:r>
              <a:endParaRPr kumimoji="1" lang="en-US" altLang="zh-CN" dirty="0" smtClean="0">
                <a:latin typeface="Gurmukhi MT" charset="0"/>
                <a:ea typeface="Gurmukhi MT" charset="0"/>
                <a:cs typeface="Gurmukhi MT" charset="0"/>
              </a:endParaRPr>
            </a:p>
            <a:p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	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8" name="直线箭头连接符 87"/>
            <p:cNvCxnSpPr/>
            <p:nvPr/>
          </p:nvCxnSpPr>
          <p:spPr>
            <a:xfrm flipH="1" flipV="1">
              <a:off x="6514211" y="4935303"/>
              <a:ext cx="766600" cy="118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 94"/>
          <p:cNvGrpSpPr/>
          <p:nvPr/>
        </p:nvGrpSpPr>
        <p:grpSpPr>
          <a:xfrm>
            <a:off x="7609570" y="3532004"/>
            <a:ext cx="1570006" cy="657721"/>
            <a:chOff x="6429038" y="4935303"/>
            <a:chExt cx="1570006" cy="657721"/>
          </a:xfrm>
        </p:grpSpPr>
        <p:sp>
          <p:nvSpPr>
            <p:cNvPr id="96" name="文本框 95"/>
            <p:cNvSpPr txBox="1"/>
            <p:nvPr/>
          </p:nvSpPr>
          <p:spPr>
            <a:xfrm>
              <a:off x="6429038" y="4946693"/>
              <a:ext cx="1570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Gill Sans" charset="0"/>
                  <a:ea typeface="Gill Sans" charset="0"/>
                  <a:cs typeface="Gill Sans" charset="0"/>
                </a:rPr>
                <a:t>IO</a:t>
              </a:r>
              <a:r>
                <a:rPr kumimoji="1" lang="zh-CN" altLang="en-US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request</a:t>
              </a:r>
              <a:r>
                <a:rPr kumimoji="1" lang="zh-CN" altLang="en-US" dirty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dirty="0" smtClean="0">
                  <a:latin typeface="Gurmukhi MT" charset="0"/>
                  <a:ea typeface="Gurmukhi MT" charset="0"/>
                  <a:cs typeface="Gurmukhi MT" charset="0"/>
                </a:rPr>
                <a:t>3</a:t>
              </a:r>
            </a:p>
            <a:p>
              <a:r>
                <a:rPr kumimoji="1" lang="en-US" altLang="zh-CN" dirty="0">
                  <a:latin typeface="Gill Sans" charset="0"/>
                  <a:ea typeface="Gill Sans" charset="0"/>
                  <a:cs typeface="Gill Sans" charset="0"/>
                </a:rPr>
                <a:t>	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7" name="直线箭头连接符 96"/>
            <p:cNvCxnSpPr/>
            <p:nvPr/>
          </p:nvCxnSpPr>
          <p:spPr>
            <a:xfrm flipH="1" flipV="1">
              <a:off x="6514211" y="4935303"/>
              <a:ext cx="766600" cy="118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871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(CFQ)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122999" y="2165129"/>
            <a:ext cx="730033" cy="516008"/>
            <a:chOff x="1121704" y="3059569"/>
            <a:chExt cx="914400" cy="640606"/>
          </a:xfrm>
        </p:grpSpPr>
        <p:sp>
          <p:nvSpPr>
            <p:cNvPr id="10" name="椭圆 9"/>
            <p:cNvSpPr/>
            <p:nvPr/>
          </p:nvSpPr>
          <p:spPr>
            <a:xfrm>
              <a:off x="1198603" y="3059569"/>
              <a:ext cx="737074" cy="6406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1" name="TextBox 65"/>
            <p:cNvSpPr txBox="1"/>
            <p:nvPr/>
          </p:nvSpPr>
          <p:spPr>
            <a:xfrm>
              <a:off x="1121704" y="3180133"/>
              <a:ext cx="914400" cy="42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2489001" y="2165129"/>
            <a:ext cx="1630456" cy="4429635"/>
          </a:xfrm>
          <a:prstGeom prst="roundRect">
            <a:avLst>
              <a:gd name="adj" fmla="val 912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>
            <a:stCxn id="10" idx="0"/>
          </p:cNvCxnSpPr>
          <p:nvPr/>
        </p:nvCxnSpPr>
        <p:spPr>
          <a:xfrm>
            <a:off x="1478624" y="2165129"/>
            <a:ext cx="134220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>
            <a:stCxn id="10" idx="5"/>
          </p:cNvCxnSpPr>
          <p:nvPr/>
        </p:nvCxnSpPr>
        <p:spPr>
          <a:xfrm>
            <a:off x="1686676" y="2605569"/>
            <a:ext cx="802325" cy="119364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 11"/>
          <p:cNvGrpSpPr/>
          <p:nvPr/>
        </p:nvGrpSpPr>
        <p:grpSpPr>
          <a:xfrm>
            <a:off x="2640099" y="2345269"/>
            <a:ext cx="1819875" cy="1866559"/>
            <a:chOff x="3045071" y="1398323"/>
            <a:chExt cx="2174209" cy="2012040"/>
          </a:xfrm>
        </p:grpSpPr>
        <p:sp>
          <p:nvSpPr>
            <p:cNvPr id="13" name="圆角矩形 12"/>
            <p:cNvSpPr/>
            <p:nvPr/>
          </p:nvSpPr>
          <p:spPr>
            <a:xfrm>
              <a:off x="3404805" y="1432285"/>
              <a:ext cx="1349112" cy="31808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TextBox 65"/>
            <p:cNvSpPr txBox="1"/>
            <p:nvPr/>
          </p:nvSpPr>
          <p:spPr>
            <a:xfrm>
              <a:off x="3395519" y="1398323"/>
              <a:ext cx="1807756" cy="36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r>
                <a:rPr lang="zh-CN" altLang="en-US" sz="16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Tree</a:t>
              </a:r>
              <a:endParaRPr lang="en-US" sz="16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" name="直线连接符 20"/>
            <p:cNvCxnSpPr>
              <a:stCxn id="21" idx="2"/>
              <a:endCxn id="24" idx="0"/>
            </p:cNvCxnSpPr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21" idx="2"/>
            </p:cNvCxnSpPr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24" idx="4"/>
            </p:cNvCxnSpPr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24" idx="4"/>
            </p:cNvCxnSpPr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38" name="直线连接符 37"/>
          <p:cNvCxnSpPr>
            <a:stCxn id="16" idx="7"/>
          </p:cNvCxnSpPr>
          <p:nvPr/>
        </p:nvCxnSpPr>
        <p:spPr>
          <a:xfrm flipV="1">
            <a:off x="3787872" y="2095233"/>
            <a:ext cx="847197" cy="77416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>
            <a:stCxn id="16" idx="5"/>
          </p:cNvCxnSpPr>
          <p:nvPr/>
        </p:nvCxnSpPr>
        <p:spPr>
          <a:xfrm>
            <a:off x="3787872" y="3068735"/>
            <a:ext cx="847197" cy="37170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4635401" y="1869578"/>
            <a:ext cx="1892816" cy="1917065"/>
          </a:xfrm>
          <a:prstGeom prst="roundRect">
            <a:avLst>
              <a:gd name="adj" fmla="val 58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1" name="组 40"/>
          <p:cNvGrpSpPr/>
          <p:nvPr/>
        </p:nvGrpSpPr>
        <p:grpSpPr>
          <a:xfrm>
            <a:off x="4726058" y="1944785"/>
            <a:ext cx="1802159" cy="352808"/>
            <a:chOff x="6407138" y="667690"/>
            <a:chExt cx="1992923" cy="390674"/>
          </a:xfrm>
        </p:grpSpPr>
        <p:sp>
          <p:nvSpPr>
            <p:cNvPr id="42" name="文本框 41"/>
            <p:cNvSpPr txBox="1"/>
            <p:nvPr/>
          </p:nvSpPr>
          <p:spPr>
            <a:xfrm>
              <a:off x="6407138" y="667690"/>
              <a:ext cx="1992923" cy="37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Node</a:t>
              </a:r>
              <a:r>
                <a:rPr kumimoji="1" lang="zh-CN" altLang="en-US" sz="16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sz="1600" dirty="0" smtClean="0">
                  <a:latin typeface="Gurmukhi MT" charset="0"/>
                  <a:ea typeface="Gurmukhi MT" charset="0"/>
                  <a:cs typeface="Gurmukhi MT" charset="0"/>
                </a:rPr>
                <a:t>1</a:t>
              </a:r>
              <a:r>
                <a:rPr kumimoji="1"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(Process</a:t>
              </a:r>
              <a:r>
                <a:rPr kumimoji="1" lang="zh-CN" altLang="en-US" sz="16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sz="1600" dirty="0">
                  <a:latin typeface="Gurmukhi MT" charset="0"/>
                  <a:ea typeface="Gurmukhi MT" charset="0"/>
                  <a:cs typeface="Gurmukhi MT" charset="0"/>
                </a:rPr>
                <a:t>1</a:t>
              </a:r>
              <a:r>
                <a:rPr kumimoji="1"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kumimoji="1" lang="zh-CN" altLang="en-US" sz="16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6407138" y="690743"/>
              <a:ext cx="1875692" cy="36762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44" name="椭圆 43"/>
          <p:cNvSpPr/>
          <p:nvPr/>
        </p:nvSpPr>
        <p:spPr>
          <a:xfrm>
            <a:off x="4987443" y="2875050"/>
            <a:ext cx="284400" cy="281908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44993" y="2450944"/>
            <a:ext cx="284400" cy="2819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432074" y="2934976"/>
            <a:ext cx="284400" cy="281908"/>
          </a:xfrm>
          <a:prstGeom prst="ellipse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7" name="直线连接符 46"/>
          <p:cNvCxnSpPr/>
          <p:nvPr/>
        </p:nvCxnSpPr>
        <p:spPr>
          <a:xfrm flipH="1">
            <a:off x="5168071" y="2715790"/>
            <a:ext cx="172542" cy="194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5580088" y="2284185"/>
            <a:ext cx="125823" cy="204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5365326" y="2730533"/>
            <a:ext cx="154866" cy="2368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65"/>
          <p:cNvSpPr txBox="1"/>
          <p:nvPr/>
        </p:nvSpPr>
        <p:spPr>
          <a:xfrm>
            <a:off x="4775520" y="2986430"/>
            <a:ext cx="284400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TextBox 65"/>
          <p:cNvSpPr txBox="1"/>
          <p:nvPr/>
        </p:nvSpPr>
        <p:spPr>
          <a:xfrm>
            <a:off x="5141082" y="3370235"/>
            <a:ext cx="708221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2" name="直线连接符 51"/>
          <p:cNvCxnSpPr/>
          <p:nvPr/>
        </p:nvCxnSpPr>
        <p:spPr>
          <a:xfrm flipH="1">
            <a:off x="5349542" y="3209968"/>
            <a:ext cx="171704" cy="2643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65"/>
          <p:cNvSpPr txBox="1"/>
          <p:nvPr/>
        </p:nvSpPr>
        <p:spPr>
          <a:xfrm>
            <a:off x="5874694" y="2806620"/>
            <a:ext cx="708221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271142" y="2459304"/>
            <a:ext cx="284400" cy="281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连接符 54"/>
          <p:cNvCxnSpPr/>
          <p:nvPr/>
        </p:nvCxnSpPr>
        <p:spPr>
          <a:xfrm flipH="1">
            <a:off x="5442157" y="2289978"/>
            <a:ext cx="135264" cy="190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>
            <a:off x="5871716" y="2707438"/>
            <a:ext cx="135217" cy="2247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>
            <a:off x="8169963" y="1944785"/>
            <a:ext cx="2520462" cy="20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/>
          <p:cNvCxnSpPr/>
          <p:nvPr/>
        </p:nvCxnSpPr>
        <p:spPr>
          <a:xfrm>
            <a:off x="8169964" y="2296476"/>
            <a:ext cx="2520462" cy="20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8436049" y="1526069"/>
            <a:ext cx="22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Global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FIFO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Queue</a:t>
            </a:r>
            <a:endParaRPr kumimoji="1" lang="zh-CN" altLang="en-US" b="1" dirty="0"/>
          </a:p>
        </p:txBody>
      </p:sp>
      <p:grpSp>
        <p:nvGrpSpPr>
          <p:cNvPr id="99" name="组 98"/>
          <p:cNvGrpSpPr/>
          <p:nvPr/>
        </p:nvGrpSpPr>
        <p:grpSpPr>
          <a:xfrm>
            <a:off x="2541781" y="4510943"/>
            <a:ext cx="1819875" cy="1866559"/>
            <a:chOff x="3045071" y="1398323"/>
            <a:chExt cx="2174209" cy="2012040"/>
          </a:xfrm>
        </p:grpSpPr>
        <p:sp>
          <p:nvSpPr>
            <p:cNvPr id="100" name="圆角矩形 99"/>
            <p:cNvSpPr/>
            <p:nvPr/>
          </p:nvSpPr>
          <p:spPr>
            <a:xfrm>
              <a:off x="3404805" y="1432285"/>
              <a:ext cx="1349112" cy="31808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TextBox 65"/>
            <p:cNvSpPr txBox="1"/>
            <p:nvPr/>
          </p:nvSpPr>
          <p:spPr>
            <a:xfrm>
              <a:off x="3395519" y="1398323"/>
              <a:ext cx="1807756" cy="331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Tree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sz="1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8" name="直线连接符 107"/>
            <p:cNvCxnSpPr/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/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/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/>
            <p:cNvCxnSpPr/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连接符 112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5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6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17" name="组 116"/>
          <p:cNvGrpSpPr/>
          <p:nvPr/>
        </p:nvGrpSpPr>
        <p:grpSpPr>
          <a:xfrm>
            <a:off x="1098828" y="2753979"/>
            <a:ext cx="730033" cy="516008"/>
            <a:chOff x="870024" y="2767948"/>
            <a:chExt cx="730033" cy="516008"/>
          </a:xfrm>
        </p:grpSpPr>
        <p:sp>
          <p:nvSpPr>
            <p:cNvPr id="118" name="椭圆 117"/>
            <p:cNvSpPr/>
            <p:nvPr/>
          </p:nvSpPr>
          <p:spPr>
            <a:xfrm>
              <a:off x="940359" y="2767948"/>
              <a:ext cx="588461" cy="516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19" name="TextBox 65"/>
            <p:cNvSpPr txBox="1"/>
            <p:nvPr/>
          </p:nvSpPr>
          <p:spPr>
            <a:xfrm>
              <a:off x="870024" y="2851558"/>
              <a:ext cx="73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grpSp>
        <p:nvGrpSpPr>
          <p:cNvPr id="120" name="组 119"/>
          <p:cNvGrpSpPr/>
          <p:nvPr/>
        </p:nvGrpSpPr>
        <p:grpSpPr>
          <a:xfrm>
            <a:off x="1073662" y="3411264"/>
            <a:ext cx="730033" cy="516008"/>
            <a:chOff x="870024" y="2767948"/>
            <a:chExt cx="730033" cy="516008"/>
          </a:xfrm>
        </p:grpSpPr>
        <p:sp>
          <p:nvSpPr>
            <p:cNvPr id="121" name="椭圆 120"/>
            <p:cNvSpPr/>
            <p:nvPr/>
          </p:nvSpPr>
          <p:spPr>
            <a:xfrm>
              <a:off x="940359" y="2767948"/>
              <a:ext cx="588461" cy="516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22" name="TextBox 65"/>
            <p:cNvSpPr txBox="1"/>
            <p:nvPr/>
          </p:nvSpPr>
          <p:spPr>
            <a:xfrm>
              <a:off x="870024" y="2851558"/>
              <a:ext cx="73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sp>
        <p:nvSpPr>
          <p:cNvPr id="123" name="TextBox 65"/>
          <p:cNvSpPr txBox="1"/>
          <p:nvPr/>
        </p:nvSpPr>
        <p:spPr>
          <a:xfrm>
            <a:off x="1230478" y="40104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24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178" y="2246496"/>
            <a:ext cx="620998" cy="728430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4827215" y="5592764"/>
            <a:ext cx="6366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In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the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chosen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tree,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CFQ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picks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a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node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in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round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robin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style.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2887871" y="1297205"/>
            <a:ext cx="22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CFQ Queue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2898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46 L 0.38385 -0.065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54" y="-3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38581 -0.06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4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02331 -0.06041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303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0" grpId="0"/>
      <p:bldP spid="53" grpId="0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(CFQ)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122999" y="2165129"/>
            <a:ext cx="730033" cy="516008"/>
            <a:chOff x="1121704" y="3059569"/>
            <a:chExt cx="914400" cy="640606"/>
          </a:xfrm>
        </p:grpSpPr>
        <p:sp>
          <p:nvSpPr>
            <p:cNvPr id="6" name="椭圆 5"/>
            <p:cNvSpPr/>
            <p:nvPr/>
          </p:nvSpPr>
          <p:spPr>
            <a:xfrm>
              <a:off x="1198603" y="3059569"/>
              <a:ext cx="737074" cy="6406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7" name="TextBox 65"/>
            <p:cNvSpPr txBox="1"/>
            <p:nvPr/>
          </p:nvSpPr>
          <p:spPr>
            <a:xfrm>
              <a:off x="1121704" y="3180133"/>
              <a:ext cx="914400" cy="42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2489001" y="2165129"/>
            <a:ext cx="1630456" cy="4309812"/>
          </a:xfrm>
          <a:prstGeom prst="roundRect">
            <a:avLst>
              <a:gd name="adj" fmla="val 912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/>
          <p:cNvCxnSpPr/>
          <p:nvPr/>
        </p:nvCxnSpPr>
        <p:spPr>
          <a:xfrm>
            <a:off x="1478624" y="2165129"/>
            <a:ext cx="134220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1686676" y="2605569"/>
            <a:ext cx="802325" cy="119364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4635401" y="1869578"/>
            <a:ext cx="1892816" cy="1917065"/>
          </a:xfrm>
          <a:prstGeom prst="roundRect">
            <a:avLst>
              <a:gd name="adj" fmla="val 586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2" name="组 31"/>
          <p:cNvGrpSpPr/>
          <p:nvPr/>
        </p:nvGrpSpPr>
        <p:grpSpPr>
          <a:xfrm>
            <a:off x="4726058" y="1944785"/>
            <a:ext cx="1802159" cy="352808"/>
            <a:chOff x="6407138" y="667690"/>
            <a:chExt cx="1992923" cy="390674"/>
          </a:xfrm>
        </p:grpSpPr>
        <p:sp>
          <p:nvSpPr>
            <p:cNvPr id="33" name="文本框 32"/>
            <p:cNvSpPr txBox="1"/>
            <p:nvPr/>
          </p:nvSpPr>
          <p:spPr>
            <a:xfrm>
              <a:off x="6407138" y="667690"/>
              <a:ext cx="1992923" cy="37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Node</a:t>
              </a:r>
              <a:r>
                <a:rPr kumimoji="1" lang="zh-CN" altLang="en-US" sz="16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sz="1600" dirty="0">
                  <a:latin typeface="Gill Sans" charset="0"/>
                  <a:ea typeface="Gill Sans" charset="0"/>
                  <a:cs typeface="Gill Sans" charset="0"/>
                </a:rPr>
                <a:t>2</a:t>
              </a:r>
              <a:r>
                <a:rPr kumimoji="1"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(Process</a:t>
              </a:r>
              <a:r>
                <a:rPr kumimoji="1" lang="zh-CN" altLang="en-US" sz="16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1" lang="en-US" altLang="zh-CN" sz="1600" dirty="0">
                  <a:latin typeface="Gill Sans" charset="0"/>
                  <a:ea typeface="Gill Sans" charset="0"/>
                  <a:cs typeface="Gill Sans" charset="0"/>
                </a:rPr>
                <a:t>2</a:t>
              </a:r>
              <a:r>
                <a:rPr kumimoji="1"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kumimoji="1" lang="zh-CN" altLang="en-US" sz="16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6407138" y="690743"/>
              <a:ext cx="1875692" cy="36762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sp>
        <p:nvSpPr>
          <p:cNvPr id="35" name="椭圆 34"/>
          <p:cNvSpPr/>
          <p:nvPr/>
        </p:nvSpPr>
        <p:spPr>
          <a:xfrm>
            <a:off x="4987443" y="2875050"/>
            <a:ext cx="284400" cy="2819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644993" y="2450944"/>
            <a:ext cx="284400" cy="2819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432074" y="2934976"/>
            <a:ext cx="284400" cy="281908"/>
          </a:xfrm>
          <a:prstGeom prst="ellipse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" name="直线连接符 37"/>
          <p:cNvCxnSpPr/>
          <p:nvPr/>
        </p:nvCxnSpPr>
        <p:spPr>
          <a:xfrm flipH="1">
            <a:off x="5168071" y="2715790"/>
            <a:ext cx="172542" cy="1947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5580088" y="2284185"/>
            <a:ext cx="125823" cy="204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/>
          <p:cNvCxnSpPr/>
          <p:nvPr/>
        </p:nvCxnSpPr>
        <p:spPr>
          <a:xfrm>
            <a:off x="5365326" y="2730533"/>
            <a:ext cx="154866" cy="2368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65"/>
          <p:cNvSpPr txBox="1"/>
          <p:nvPr/>
        </p:nvSpPr>
        <p:spPr>
          <a:xfrm>
            <a:off x="4775520" y="2986430"/>
            <a:ext cx="284400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2" name="TextBox 65"/>
          <p:cNvSpPr txBox="1"/>
          <p:nvPr/>
        </p:nvSpPr>
        <p:spPr>
          <a:xfrm>
            <a:off x="5141082" y="3370235"/>
            <a:ext cx="708221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3" name="直线连接符 42"/>
          <p:cNvCxnSpPr/>
          <p:nvPr/>
        </p:nvCxnSpPr>
        <p:spPr>
          <a:xfrm flipH="1">
            <a:off x="5349542" y="3209968"/>
            <a:ext cx="171704" cy="2643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65"/>
          <p:cNvSpPr txBox="1"/>
          <p:nvPr/>
        </p:nvSpPr>
        <p:spPr>
          <a:xfrm>
            <a:off x="5874694" y="2806620"/>
            <a:ext cx="708221" cy="34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271142" y="2459304"/>
            <a:ext cx="284400" cy="281908"/>
          </a:xfrm>
          <a:prstGeom prst="ellipse">
            <a:avLst/>
          </a:prstGeom>
          <a:solidFill>
            <a:srgbClr val="9B86A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连接符 45"/>
          <p:cNvCxnSpPr/>
          <p:nvPr/>
        </p:nvCxnSpPr>
        <p:spPr>
          <a:xfrm flipH="1">
            <a:off x="5442157" y="2289978"/>
            <a:ext cx="135264" cy="190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5871716" y="2707438"/>
            <a:ext cx="135217" cy="2247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8169963" y="1944785"/>
            <a:ext cx="2520462" cy="20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8169964" y="2296476"/>
            <a:ext cx="2520462" cy="208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/>
          <p:nvPr/>
        </p:nvCxnSpPr>
        <p:spPr>
          <a:xfrm flipV="1">
            <a:off x="3229838" y="2148798"/>
            <a:ext cx="1385451" cy="15640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/>
          <p:nvPr/>
        </p:nvCxnSpPr>
        <p:spPr>
          <a:xfrm flipV="1">
            <a:off x="3161536" y="3595425"/>
            <a:ext cx="1473201" cy="31394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10314502" y="1982314"/>
            <a:ext cx="284400" cy="28190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9991085" y="1988319"/>
            <a:ext cx="284400" cy="281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2" name="组 61"/>
          <p:cNvGrpSpPr/>
          <p:nvPr/>
        </p:nvGrpSpPr>
        <p:grpSpPr>
          <a:xfrm>
            <a:off x="1123544" y="2778693"/>
            <a:ext cx="730033" cy="516008"/>
            <a:chOff x="870024" y="2767948"/>
            <a:chExt cx="730033" cy="516008"/>
          </a:xfrm>
        </p:grpSpPr>
        <p:sp>
          <p:nvSpPr>
            <p:cNvPr id="63" name="椭圆 62"/>
            <p:cNvSpPr/>
            <p:nvPr/>
          </p:nvSpPr>
          <p:spPr>
            <a:xfrm>
              <a:off x="940359" y="2767948"/>
              <a:ext cx="588461" cy="516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64" name="TextBox 65"/>
            <p:cNvSpPr txBox="1"/>
            <p:nvPr/>
          </p:nvSpPr>
          <p:spPr>
            <a:xfrm>
              <a:off x="870024" y="2851558"/>
              <a:ext cx="73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1098378" y="3435978"/>
            <a:ext cx="730033" cy="516008"/>
            <a:chOff x="870024" y="2767948"/>
            <a:chExt cx="730033" cy="516008"/>
          </a:xfrm>
        </p:grpSpPr>
        <p:sp>
          <p:nvSpPr>
            <p:cNvPr id="66" name="椭圆 65"/>
            <p:cNvSpPr/>
            <p:nvPr/>
          </p:nvSpPr>
          <p:spPr>
            <a:xfrm>
              <a:off x="940359" y="2767948"/>
              <a:ext cx="588461" cy="516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67" name="TextBox 65"/>
            <p:cNvSpPr txBox="1"/>
            <p:nvPr/>
          </p:nvSpPr>
          <p:spPr>
            <a:xfrm>
              <a:off x="870024" y="2851558"/>
              <a:ext cx="730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G</a:t>
              </a:r>
            </a:p>
          </p:txBody>
        </p:sp>
      </p:grpSp>
      <p:sp>
        <p:nvSpPr>
          <p:cNvPr id="68" name="TextBox 65"/>
          <p:cNvSpPr txBox="1"/>
          <p:nvPr/>
        </p:nvSpPr>
        <p:spPr>
          <a:xfrm>
            <a:off x="1255194" y="40351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CN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9" name="组 68"/>
          <p:cNvGrpSpPr/>
          <p:nvPr/>
        </p:nvGrpSpPr>
        <p:grpSpPr>
          <a:xfrm>
            <a:off x="2541781" y="4346442"/>
            <a:ext cx="1819875" cy="1866559"/>
            <a:chOff x="3045071" y="1398323"/>
            <a:chExt cx="2174209" cy="2012040"/>
          </a:xfrm>
        </p:grpSpPr>
        <p:sp>
          <p:nvSpPr>
            <p:cNvPr id="70" name="圆角矩形 69"/>
            <p:cNvSpPr/>
            <p:nvPr/>
          </p:nvSpPr>
          <p:spPr>
            <a:xfrm>
              <a:off x="3404805" y="1432285"/>
              <a:ext cx="1349112" cy="31808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TextBox 65"/>
            <p:cNvSpPr txBox="1"/>
            <p:nvPr/>
          </p:nvSpPr>
          <p:spPr>
            <a:xfrm>
              <a:off x="3395519" y="1398323"/>
              <a:ext cx="1807756" cy="331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Tree</a:t>
              </a:r>
              <a:r>
                <a:rPr lang="zh-CN" altLang="en-US" sz="14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400" dirty="0" smtClean="0"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lang="en-US" sz="1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8" name="直线连接符 77"/>
            <p:cNvCxnSpPr/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/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/>
            <p:cNvCxnSpPr/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/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5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6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2640099" y="2345269"/>
            <a:ext cx="1819875" cy="1866559"/>
            <a:chOff x="3045071" y="1398323"/>
            <a:chExt cx="2174209" cy="2012040"/>
          </a:xfrm>
        </p:grpSpPr>
        <p:sp>
          <p:nvSpPr>
            <p:cNvPr id="88" name="圆角矩形 87"/>
            <p:cNvSpPr/>
            <p:nvPr/>
          </p:nvSpPr>
          <p:spPr>
            <a:xfrm>
              <a:off x="3404805" y="1432285"/>
              <a:ext cx="1349112" cy="318081"/>
            </a:xfrm>
            <a:prstGeom prst="roundRect">
              <a:avLst>
                <a:gd name="adj" fmla="val 5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TextBox 65"/>
            <p:cNvSpPr txBox="1"/>
            <p:nvPr/>
          </p:nvSpPr>
          <p:spPr>
            <a:xfrm>
              <a:off x="3395519" y="1398323"/>
              <a:ext cx="1807756" cy="36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r>
                <a:rPr lang="zh-CN" altLang="en-US" sz="1600" dirty="0" smtClean="0"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lang="en-US" altLang="zh-CN" sz="1600" dirty="0" smtClean="0">
                  <a:latin typeface="Gill Sans" charset="0"/>
                  <a:ea typeface="Gill Sans" charset="0"/>
                  <a:cs typeface="Gill Sans" charset="0"/>
                </a:rPr>
                <a:t>Tree</a:t>
              </a:r>
              <a:endParaRPr lang="en-US" sz="16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701743" y="191898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4134046" y="191879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3289440" y="2337575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3684012" y="2323882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454791" y="2780448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4207054" y="2395437"/>
              <a:ext cx="330703" cy="3038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6" name="直线连接符 95"/>
            <p:cNvCxnSpPr/>
            <p:nvPr/>
          </p:nvCxnSpPr>
          <p:spPr>
            <a:xfrm flipH="1">
              <a:off x="3867095" y="1754061"/>
              <a:ext cx="165351" cy="164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/>
            <p:cNvCxnSpPr/>
            <p:nvPr/>
          </p:nvCxnSpPr>
          <p:spPr>
            <a:xfrm>
              <a:off x="4032446" y="1754061"/>
              <a:ext cx="266952" cy="16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/>
            <p:cNvCxnSpPr/>
            <p:nvPr/>
          </p:nvCxnSpPr>
          <p:spPr>
            <a:xfrm flipH="1">
              <a:off x="3849364" y="2222867"/>
              <a:ext cx="17731" cy="1010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/>
            <p:nvPr/>
          </p:nvCxnSpPr>
          <p:spPr>
            <a:xfrm flipH="1">
              <a:off x="3571713" y="2222867"/>
              <a:ext cx="295382" cy="1592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/>
            <p:nvPr/>
          </p:nvCxnSpPr>
          <p:spPr>
            <a:xfrm>
              <a:off x="4339361" y="2222867"/>
              <a:ext cx="33045" cy="1725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/>
            <p:nvPr/>
          </p:nvCxnSpPr>
          <p:spPr>
            <a:xfrm flipH="1">
              <a:off x="3620143" y="2606134"/>
              <a:ext cx="207096" cy="1743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65"/>
            <p:cNvSpPr txBox="1"/>
            <p:nvPr/>
          </p:nvSpPr>
          <p:spPr>
            <a:xfrm>
              <a:off x="4288556" y="268722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3" name="TextBox 65"/>
            <p:cNvSpPr txBox="1"/>
            <p:nvPr/>
          </p:nvSpPr>
          <p:spPr>
            <a:xfrm>
              <a:off x="3361877" y="3041031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4" name="TextBox 65"/>
            <p:cNvSpPr txBox="1"/>
            <p:nvPr/>
          </p:nvSpPr>
          <p:spPr>
            <a:xfrm>
              <a:off x="3045071" y="2596259"/>
              <a:ext cx="930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altLang="zh-CN" dirty="0" smtClean="0">
                  <a:latin typeface="Gill Sans" charset="0"/>
                  <a:ea typeface="Gill Sans" charset="0"/>
                  <a:cs typeface="Gill Sans" charset="0"/>
                </a:rPr>
                <a:t>…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10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81" y="2246508"/>
            <a:ext cx="620998" cy="728430"/>
          </a:xfrm>
          <a:prstGeom prst="rect">
            <a:avLst/>
          </a:prstGeom>
        </p:spPr>
      </p:pic>
      <p:sp>
        <p:nvSpPr>
          <p:cNvPr id="110" name="文本框 109"/>
          <p:cNvSpPr txBox="1"/>
          <p:nvPr/>
        </p:nvSpPr>
        <p:spPr>
          <a:xfrm>
            <a:off x="8436049" y="1526069"/>
            <a:ext cx="22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Global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FIFO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Queue</a:t>
            </a:r>
            <a:endParaRPr kumimoji="1" lang="zh-CN" altLang="en-US" b="1" dirty="0"/>
          </a:p>
        </p:txBody>
      </p:sp>
      <p:sp>
        <p:nvSpPr>
          <p:cNvPr id="112" name="文本框 111"/>
          <p:cNvSpPr txBox="1"/>
          <p:nvPr/>
        </p:nvSpPr>
        <p:spPr>
          <a:xfrm>
            <a:off x="4827214" y="5592764"/>
            <a:ext cx="7218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In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the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chosen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tree,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CFQ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picks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a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node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in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round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robin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style.</a:t>
            </a:r>
          </a:p>
          <a:p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Some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or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all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requests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from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the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node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will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be</a:t>
            </a:r>
            <a:r>
              <a:rPr kumimoji="1" lang="zh-CN" altLang="en-US" sz="2000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put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into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FIFO</a:t>
            </a:r>
            <a:r>
              <a:rPr kumimoji="1" lang="zh-CN" altLang="en-US" sz="20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000" dirty="0" smtClean="0">
                <a:latin typeface="Gurmukhi MT" charset="0"/>
                <a:ea typeface="Gurmukhi MT" charset="0"/>
                <a:cs typeface="Gurmukhi MT" charset="0"/>
              </a:rPr>
              <a:t>queue.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2887871" y="1297205"/>
            <a:ext cx="22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CFQ Queue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905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4 0.00046 L 0.33281 -0.0659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66" y="-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0023 L 0.33724 -0.0692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62" y="-3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33451 -0.1298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65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509 L 0.27136 -0.1384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71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1" grpId="0"/>
      <p:bldP spid="42" grpId="0"/>
      <p:bldP spid="44" grpId="0"/>
      <p:bldP spid="44" grpId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(CFQ)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502625"/>
                <a:ext cx="8621502" cy="401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Naïve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 = SUM</a:t>
                </a:r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:r>
                  <a:rPr kumimoji="1" lang="mr-IN" altLang="zh-CN" sz="2800" dirty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𝑛</m:t>
                        </m:r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 −1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Execution order(Group, Tree, Node) can be determined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Optimization: Keep track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 of each node</a:t>
                </a:r>
              </a:p>
              <a:p>
                <a:pPr lvl="1"/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	</a:t>
                </a:r>
                <a:r>
                  <a:rPr kumimoji="1" lang="en-US" altLang="zh-CN" sz="2800" dirty="0"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800" b="0" i="0" smtClean="0">
                        <a:latin typeface="Cambria Math" charset="0"/>
                        <a:ea typeface="Gill Sans" charset="0"/>
                        <a:cs typeface="Gill Sans" charset="0"/>
                      </a:rPr>
                      <m:t>= </m:t>
                    </m:r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SUM</a:t>
                </a:r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𝑇𝑜𝑡𝑎𝑙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𝑁𝑜𝑑𝑒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:r>
                  <a:rPr kumimoji="1" lang="mr-IN" altLang="zh-CN" sz="2800" dirty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𝐼𝑂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𝑇𝑜𝑡𝑎𝑙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𝑁𝑜𝑑𝑒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𝑘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Gill Sans" charset="0"/>
                                <a:cs typeface="Gill Sans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 &gt; SLO, reject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O(N)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  <a:sym typeface="Wingdings"/>
                  </a:rPr>
                  <a:t> O(P) (P = Node </a:t>
                </a:r>
                <a:r>
                  <a:rPr kumimoji="1" lang="en-US" altLang="zh-CN" sz="2800" dirty="0" err="1">
                    <a:latin typeface="Gill Sans" charset="0"/>
                    <a:ea typeface="Gill Sans" charset="0"/>
                    <a:cs typeface="Gill Sans" charset="0"/>
                    <a:sym typeface="Wingdings"/>
                  </a:rPr>
                  <a:t>n</a:t>
                </a:r>
                <a:r>
                  <a:rPr kumimoji="1" lang="en-US" altLang="zh-CN" sz="2800" dirty="0" err="1" smtClean="0">
                    <a:latin typeface="Gill Sans" charset="0"/>
                    <a:ea typeface="Gill Sans" charset="0"/>
                    <a:cs typeface="Gill Sans" charset="0"/>
                    <a:sym typeface="Wingdings"/>
                  </a:rPr>
                  <a:t>um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  <a:sym typeface="Wingdings"/>
                  </a:rPr>
                  <a:t>)</a:t>
                </a: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2625"/>
                <a:ext cx="8621502" cy="4010713"/>
              </a:xfrm>
              <a:prstGeom prst="rect">
                <a:avLst/>
              </a:prstGeom>
              <a:blipFill rotWithShape="0">
                <a:blip r:embed="rId3"/>
                <a:stretch>
                  <a:fillRect l="-1273" t="-1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 62"/>
          <p:cNvGrpSpPr/>
          <p:nvPr/>
        </p:nvGrpSpPr>
        <p:grpSpPr>
          <a:xfrm>
            <a:off x="9964107" y="1414035"/>
            <a:ext cx="2393257" cy="688721"/>
            <a:chOff x="9544384" y="1414035"/>
            <a:chExt cx="2393257" cy="688721"/>
          </a:xfrm>
        </p:grpSpPr>
        <p:grpSp>
          <p:nvGrpSpPr>
            <p:cNvPr id="3" name="组 2"/>
            <p:cNvGrpSpPr/>
            <p:nvPr/>
          </p:nvGrpSpPr>
          <p:grpSpPr>
            <a:xfrm>
              <a:off x="9544384" y="1414035"/>
              <a:ext cx="812800" cy="688721"/>
              <a:chOff x="8267700" y="2557297"/>
              <a:chExt cx="812800" cy="688721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8267700" y="2557297"/>
                <a:ext cx="730033" cy="6887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/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8267700" y="2704506"/>
                <a:ext cx="812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Group</a:t>
                </a:r>
                <a:endParaRPr kumimoji="1" lang="zh-CN" alt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10375541" y="1567463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Determined!</a:t>
              </a:r>
              <a:endParaRPr kumimoji="1" lang="zh-CN" alt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9476289" y="2249965"/>
            <a:ext cx="2979078" cy="1835053"/>
            <a:chOff x="9056566" y="2249965"/>
            <a:chExt cx="2979078" cy="1835053"/>
          </a:xfrm>
        </p:grpSpPr>
        <p:grpSp>
          <p:nvGrpSpPr>
            <p:cNvPr id="7" name="组 6"/>
            <p:cNvGrpSpPr/>
            <p:nvPr/>
          </p:nvGrpSpPr>
          <p:grpSpPr>
            <a:xfrm>
              <a:off x="9056566" y="2249965"/>
              <a:ext cx="1908079" cy="1835053"/>
              <a:chOff x="3045071" y="1432285"/>
              <a:chExt cx="2279584" cy="1978078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404805" y="1432285"/>
                <a:ext cx="1349112" cy="318081"/>
              </a:xfrm>
              <a:prstGeom prst="roundRect">
                <a:avLst>
                  <a:gd name="adj" fmla="val 50000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zh-CN" altLang="en-US" sz="140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9" name="TextBox 65"/>
              <p:cNvSpPr txBox="1"/>
              <p:nvPr/>
            </p:nvSpPr>
            <p:spPr>
              <a:xfrm>
                <a:off x="3382364" y="1438147"/>
                <a:ext cx="1942291" cy="331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Gill Sans" charset="0"/>
                    <a:ea typeface="Gill Sans" charset="0"/>
                    <a:cs typeface="Gill Sans" charset="0"/>
                  </a:rPr>
                  <a:t>Service</a:t>
                </a:r>
                <a:r>
                  <a:rPr lang="zh-CN" altLang="en-US" sz="1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1400" dirty="0" smtClean="0">
                    <a:latin typeface="Gill Sans" charset="0"/>
                    <a:ea typeface="Gill Sans" charset="0"/>
                    <a:cs typeface="Gill Sans" charset="0"/>
                  </a:rPr>
                  <a:t>Tree</a:t>
                </a:r>
                <a:endParaRPr lang="en-US" sz="1400" dirty="0">
                  <a:latin typeface="Gurmukhi MT" charset="0"/>
                  <a:ea typeface="Gurmukhi MT" charset="0"/>
                  <a:cs typeface="Gurmukhi MT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701743" y="1918987"/>
                <a:ext cx="330703" cy="303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134046" y="1918798"/>
                <a:ext cx="330703" cy="303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289440" y="2337575"/>
                <a:ext cx="330703" cy="303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3684012" y="2323882"/>
                <a:ext cx="330703" cy="303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454791" y="2780448"/>
                <a:ext cx="330703" cy="303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207054" y="2395437"/>
                <a:ext cx="330703" cy="30388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6" name="直线连接符 15"/>
              <p:cNvCxnSpPr>
                <a:stCxn id="23" idx="2"/>
              </p:cNvCxnSpPr>
              <p:nvPr/>
            </p:nvCxnSpPr>
            <p:spPr>
              <a:xfrm flipH="1">
                <a:off x="3867095" y="1754061"/>
                <a:ext cx="165351" cy="1649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16"/>
              <p:cNvCxnSpPr>
                <a:stCxn id="23" idx="2"/>
              </p:cNvCxnSpPr>
              <p:nvPr/>
            </p:nvCxnSpPr>
            <p:spPr>
              <a:xfrm>
                <a:off x="4032446" y="1754061"/>
                <a:ext cx="266952" cy="1647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17"/>
              <p:cNvCxnSpPr/>
              <p:nvPr/>
            </p:nvCxnSpPr>
            <p:spPr>
              <a:xfrm flipH="1">
                <a:off x="3849364" y="2222867"/>
                <a:ext cx="17731" cy="1010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/>
              <p:cNvCxnSpPr/>
              <p:nvPr/>
            </p:nvCxnSpPr>
            <p:spPr>
              <a:xfrm flipH="1">
                <a:off x="3571713" y="2222867"/>
                <a:ext cx="295382" cy="159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/>
              <p:cNvCxnSpPr/>
              <p:nvPr/>
            </p:nvCxnSpPr>
            <p:spPr>
              <a:xfrm>
                <a:off x="4339361" y="2222867"/>
                <a:ext cx="33045" cy="1725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/>
              <p:cNvCxnSpPr/>
              <p:nvPr/>
            </p:nvCxnSpPr>
            <p:spPr>
              <a:xfrm flipH="1">
                <a:off x="3620143" y="2606134"/>
                <a:ext cx="207096" cy="1743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65"/>
              <p:cNvSpPr txBox="1"/>
              <p:nvPr/>
            </p:nvSpPr>
            <p:spPr>
              <a:xfrm>
                <a:off x="4288556" y="2687221"/>
                <a:ext cx="930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dirty="0" smtClean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3" name="TextBox 65"/>
              <p:cNvSpPr txBox="1"/>
              <p:nvPr/>
            </p:nvSpPr>
            <p:spPr>
              <a:xfrm>
                <a:off x="3361877" y="3041031"/>
                <a:ext cx="930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dirty="0" smtClean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4" name="TextBox 65"/>
              <p:cNvSpPr txBox="1"/>
              <p:nvPr/>
            </p:nvSpPr>
            <p:spPr>
              <a:xfrm>
                <a:off x="3045071" y="2596259"/>
                <a:ext cx="930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altLang="zh-CN" dirty="0" smtClean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endParaRPr lang="en-US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10473544" y="2673049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Determined!</a:t>
              </a:r>
              <a:endParaRPr kumimoji="1" lang="zh-CN" alt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9476289" y="4222689"/>
            <a:ext cx="2920677" cy="1768077"/>
            <a:chOff x="9056566" y="4222689"/>
            <a:chExt cx="2920677" cy="1768077"/>
          </a:xfrm>
        </p:grpSpPr>
        <p:grpSp>
          <p:nvGrpSpPr>
            <p:cNvPr id="56" name="组 55"/>
            <p:cNvGrpSpPr/>
            <p:nvPr/>
          </p:nvGrpSpPr>
          <p:grpSpPr>
            <a:xfrm>
              <a:off x="9056566" y="4222689"/>
              <a:ext cx="1856857" cy="1768077"/>
              <a:chOff x="8256466" y="3345191"/>
              <a:chExt cx="1856857" cy="1768077"/>
            </a:xfrm>
          </p:grpSpPr>
          <p:grpSp>
            <p:nvGrpSpPr>
              <p:cNvPr id="54" name="组 53"/>
              <p:cNvGrpSpPr/>
              <p:nvPr/>
            </p:nvGrpSpPr>
            <p:grpSpPr>
              <a:xfrm>
                <a:off x="8256466" y="3345191"/>
                <a:ext cx="1856857" cy="1768077"/>
                <a:chOff x="8256466" y="3345191"/>
                <a:chExt cx="1856857" cy="1768077"/>
              </a:xfrm>
            </p:grpSpPr>
            <p:grpSp>
              <p:nvGrpSpPr>
                <p:cNvPr id="51" name="组 50"/>
                <p:cNvGrpSpPr/>
                <p:nvPr/>
              </p:nvGrpSpPr>
              <p:grpSpPr>
                <a:xfrm>
                  <a:off x="8256466" y="3345191"/>
                  <a:ext cx="1856857" cy="1768077"/>
                  <a:chOff x="4726058" y="1944785"/>
                  <a:chExt cx="1856857" cy="1768077"/>
                </a:xfrm>
              </p:grpSpPr>
              <p:grpSp>
                <p:nvGrpSpPr>
                  <p:cNvPr id="38" name="组 37"/>
                  <p:cNvGrpSpPr/>
                  <p:nvPr/>
                </p:nvGrpSpPr>
                <p:grpSpPr>
                  <a:xfrm>
                    <a:off x="4726058" y="1944785"/>
                    <a:ext cx="1802159" cy="352808"/>
                    <a:chOff x="6407138" y="667690"/>
                    <a:chExt cx="1992923" cy="390674"/>
                  </a:xfrm>
                </p:grpSpPr>
                <p:sp>
                  <p:nvSpPr>
                    <p:cNvPr id="39" name="文本框 38"/>
                    <p:cNvSpPr txBox="1"/>
                    <p:nvPr/>
                  </p:nvSpPr>
                  <p:spPr>
                    <a:xfrm>
                      <a:off x="6407138" y="667690"/>
                      <a:ext cx="1992923" cy="3748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sz="160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  Node(Process)</a:t>
                      </a:r>
                      <a:endParaRPr kumimoji="1" lang="zh-CN" altLang="en-US" sz="160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p:txBody>
                </p:sp>
                <p:sp>
                  <p:nvSpPr>
                    <p:cNvPr id="40" name="圆角矩形 39"/>
                    <p:cNvSpPr/>
                    <p:nvPr/>
                  </p:nvSpPr>
                  <p:spPr>
                    <a:xfrm>
                      <a:off x="6407138" y="690743"/>
                      <a:ext cx="1875692" cy="367621"/>
                    </a:xfrm>
                    <a:prstGeom prst="roundRect">
                      <a:avLst>
                        <a:gd name="adj" fmla="val 50000"/>
                      </a:avLst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CN" altLang="en-US" sz="1400"/>
                    </a:p>
                  </p:txBody>
                </p:sp>
              </p:grpSp>
              <p:sp>
                <p:nvSpPr>
                  <p:cNvPr id="41" name="椭圆 40"/>
                  <p:cNvSpPr/>
                  <p:nvPr/>
                </p:nvSpPr>
                <p:spPr>
                  <a:xfrm>
                    <a:off x="5644993" y="2450944"/>
                    <a:ext cx="284400" cy="281908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2" name="椭圆 41"/>
                  <p:cNvSpPr/>
                  <p:nvPr/>
                </p:nvSpPr>
                <p:spPr>
                  <a:xfrm>
                    <a:off x="5432074" y="2934976"/>
                    <a:ext cx="284400" cy="281908"/>
                  </a:xfrm>
                  <a:prstGeom prst="ellipse">
                    <a:avLst/>
                  </a:prstGeom>
                  <a:solidFill>
                    <a:srgbClr val="FF0000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43" name="直线连接符 42"/>
                  <p:cNvCxnSpPr/>
                  <p:nvPr/>
                </p:nvCxnSpPr>
                <p:spPr>
                  <a:xfrm flipH="1">
                    <a:off x="5168071" y="2715790"/>
                    <a:ext cx="172542" cy="194748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线连接符 43"/>
                  <p:cNvCxnSpPr/>
                  <p:nvPr/>
                </p:nvCxnSpPr>
                <p:spPr>
                  <a:xfrm>
                    <a:off x="5365326" y="2730533"/>
                    <a:ext cx="154866" cy="23683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" name="TextBox 65"/>
                  <p:cNvSpPr txBox="1"/>
                  <p:nvPr/>
                </p:nvSpPr>
                <p:spPr>
                  <a:xfrm>
                    <a:off x="4775520" y="2986430"/>
                    <a:ext cx="284400" cy="342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mr-IN" altLang="zh-CN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…</a:t>
                    </a:r>
                    <a:endParaRPr lang="en-US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46" name="TextBox 65"/>
                  <p:cNvSpPr txBox="1"/>
                  <p:nvPr/>
                </p:nvSpPr>
                <p:spPr>
                  <a:xfrm>
                    <a:off x="5141082" y="3370235"/>
                    <a:ext cx="708221" cy="342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mr-IN" altLang="zh-CN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…</a:t>
                    </a:r>
                    <a:endParaRPr lang="en-US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cxnSp>
                <p:nvCxnSpPr>
                  <p:cNvPr id="47" name="直线连接符 46"/>
                  <p:cNvCxnSpPr/>
                  <p:nvPr/>
                </p:nvCxnSpPr>
                <p:spPr>
                  <a:xfrm flipH="1">
                    <a:off x="5349542" y="3209968"/>
                    <a:ext cx="171704" cy="26434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TextBox 65"/>
                  <p:cNvSpPr txBox="1"/>
                  <p:nvPr/>
                </p:nvSpPr>
                <p:spPr>
                  <a:xfrm>
                    <a:off x="5874694" y="2806620"/>
                    <a:ext cx="708221" cy="342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mr-IN" altLang="zh-CN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…</a:t>
                    </a:r>
                    <a:endParaRPr lang="en-US" dirty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49" name="椭圆 48"/>
                  <p:cNvSpPr/>
                  <p:nvPr/>
                </p:nvSpPr>
                <p:spPr>
                  <a:xfrm>
                    <a:off x="5271142" y="2459304"/>
                    <a:ext cx="284400" cy="281908"/>
                  </a:xfrm>
                  <a:prstGeom prst="ellipse">
                    <a:avLst/>
                  </a:prstGeom>
                  <a:solidFill>
                    <a:srgbClr val="9B86AD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cxnSp>
                <p:nvCxnSpPr>
                  <p:cNvPr id="50" name="直线连接符 49"/>
                  <p:cNvCxnSpPr/>
                  <p:nvPr/>
                </p:nvCxnSpPr>
                <p:spPr>
                  <a:xfrm>
                    <a:off x="5871716" y="2707438"/>
                    <a:ext cx="135217" cy="224757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2" name="直线连接符 51"/>
                <p:cNvCxnSpPr/>
                <p:nvPr/>
              </p:nvCxnSpPr>
              <p:spPr>
                <a:xfrm>
                  <a:off x="9148788" y="3693885"/>
                  <a:ext cx="125823" cy="2047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符 52"/>
                <p:cNvCxnSpPr/>
                <p:nvPr/>
              </p:nvCxnSpPr>
              <p:spPr>
                <a:xfrm flipH="1">
                  <a:off x="9010857" y="3699678"/>
                  <a:ext cx="135264" cy="1902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椭圆 54"/>
              <p:cNvSpPr/>
              <p:nvPr/>
            </p:nvSpPr>
            <p:spPr>
              <a:xfrm>
                <a:off x="8502508" y="4220222"/>
                <a:ext cx="284400" cy="28190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10415143" y="4809028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Determined!</a:t>
              </a:r>
              <a:endParaRPr kumimoji="1" lang="zh-CN" alt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8407530" y="1236658"/>
            <a:ext cx="1314462" cy="670546"/>
            <a:chOff x="7987807" y="1236658"/>
            <a:chExt cx="1314462" cy="670546"/>
          </a:xfrm>
        </p:grpSpPr>
        <p:sp>
          <p:nvSpPr>
            <p:cNvPr id="60" name="椭圆 59"/>
            <p:cNvSpPr/>
            <p:nvPr/>
          </p:nvSpPr>
          <p:spPr>
            <a:xfrm>
              <a:off x="8506634" y="1625296"/>
              <a:ext cx="276808" cy="28190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7987807" y="1236658"/>
              <a:ext cx="13144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latin typeface="Gill Sans" charset="0"/>
                  <a:ea typeface="Gill Sans" charset="0"/>
                  <a:cs typeface="Gill Sans" charset="0"/>
                </a:rPr>
                <a:t>IO request</a:t>
              </a:r>
              <a:endParaRPr lang="zh-CN" altLang="en-US" sz="20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5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7365727" y="5607549"/>
            <a:ext cx="2521872" cy="679754"/>
            <a:chOff x="7365727" y="5607549"/>
            <a:chExt cx="2521872" cy="679754"/>
          </a:xfrm>
        </p:grpSpPr>
        <p:cxnSp>
          <p:nvCxnSpPr>
            <p:cNvPr id="23" name="直线连接符 22"/>
            <p:cNvCxnSpPr/>
            <p:nvPr/>
          </p:nvCxnSpPr>
          <p:spPr>
            <a:xfrm>
              <a:off x="7367136" y="5607549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>
              <a:off x="7367137" y="5959240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7365727" y="5948749"/>
              <a:ext cx="252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 smtClean="0"/>
                <a:t>Simplified CFQ</a:t>
              </a:r>
              <a:r>
                <a:rPr kumimoji="1" lang="zh-CN" altLang="en-US" sz="1600" b="1" dirty="0" smtClean="0"/>
                <a:t> </a:t>
              </a:r>
              <a:r>
                <a:rPr kumimoji="1" lang="en-US" altLang="zh-CN" sz="1600" b="1" dirty="0" smtClean="0"/>
                <a:t>Queue</a:t>
              </a:r>
              <a:endParaRPr kumimoji="1" lang="zh-CN" altLang="en-US" sz="1600" b="1" dirty="0"/>
            </a:p>
          </p:txBody>
        </p:sp>
      </p:grpSp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Accuracy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Hash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Table</a:t>
                </a:r>
              </a:p>
              <a:p>
                <a:pPr marL="914400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 = </a:t>
                </a:r>
                <a:endParaRPr kumimoji="1" lang="en-US" altLang="zh-CN" sz="2800" i="1" dirty="0">
                  <a:latin typeface="Cambria Math" charset="0"/>
                  <a:ea typeface="Gill Sans" charset="0"/>
                  <a:cs typeface="Gill Sans" charset="0"/>
                </a:endParaRPr>
              </a:p>
              <a:p>
                <a:pPr lvl="1"/>
                <a:r>
                  <a:rPr kumimoji="1" lang="en-US" altLang="zh-CN" sz="2800" i="1" dirty="0" smtClean="0">
                    <a:latin typeface="Cambria Math" charset="0"/>
                    <a:ea typeface="Gill Sans" charset="0"/>
                    <a:cs typeface="Gill Sans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𝑆𝐿𝑂</m:t>
                        </m:r>
                      </m:sub>
                    </m:sSub>
                    <m:r>
                      <a:rPr kumimoji="1" lang="en-US" altLang="zh-CN" sz="2800" b="0" i="1" smtClean="0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𝑟𝑒𝑞𝑢𝑒𝑠𝑡</m:t>
                        </m:r>
                      </m:sub>
                    </m:sSub>
                  </m:oMath>
                </a14:m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blipFill rotWithShape="0">
                <a:blip r:embed="rId3"/>
                <a:stretch>
                  <a:fillRect l="-1433" t="-2477" b="-4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510189"/>
              </p:ext>
            </p:extLst>
          </p:nvPr>
        </p:nvGraphicFramePr>
        <p:xfrm>
          <a:off x="3651773" y="21087"/>
          <a:ext cx="4209774" cy="2468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04887"/>
                <a:gridCol w="2104887"/>
              </a:tblGrid>
              <a:tr h="6115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Key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(Tolerance</a:t>
                      </a:r>
                      <a:r>
                        <a:rPr lang="zh-CN" alt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Time)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Value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(IO</a:t>
                      </a:r>
                      <a:r>
                        <a:rPr lang="zh-CN" altLang="en-US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ID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)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9ms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3ms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8"/>
          <p:cNvSpPr/>
          <p:nvPr/>
        </p:nvSpPr>
        <p:spPr>
          <a:xfrm>
            <a:off x="7823218" y="5644285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Oval 19"/>
          <p:cNvSpPr/>
          <p:nvPr/>
        </p:nvSpPr>
        <p:spPr>
          <a:xfrm>
            <a:off x="7478037" y="5644285"/>
            <a:ext cx="251279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直线连接符 16"/>
          <p:cNvCxnSpPr/>
          <p:nvPr/>
        </p:nvCxnSpPr>
        <p:spPr>
          <a:xfrm flipH="1">
            <a:off x="6800182" y="3745604"/>
            <a:ext cx="5391818" cy="48456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7082" y="3829715"/>
            <a:ext cx="68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dirty="0">
                <a:solidFill>
                  <a:srgbClr val="339900"/>
                </a:solidFill>
              </a:rPr>
              <a:t>OS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17082" y="3183427"/>
            <a:ext cx="86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dirty="0" smtClean="0">
                <a:solidFill>
                  <a:srgbClr val="339900"/>
                </a:solidFill>
              </a:rPr>
              <a:t>App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55254" y="2864351"/>
            <a:ext cx="381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7030A0"/>
                </a:solidFill>
                <a:latin typeface="Gurmukhi MT" charset="0"/>
                <a:ea typeface="Gurmukhi MT" charset="0"/>
                <a:cs typeface="Gurmukhi MT" charset="0"/>
              </a:rPr>
              <a:t>IO1</a:t>
            </a:r>
            <a:r>
              <a:rPr kumimoji="1" lang="en-US" altLang="zh-CN" sz="20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</a:p>
          <a:p>
            <a:r>
              <a:rPr kumimoji="1" lang="en-US" altLang="zh-CN" sz="2000" dirty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ead(&lt; 25ms,lowprior)</a:t>
            </a:r>
            <a:endParaRPr kumimoji="1" lang="zh-CN" altLang="en-US" sz="2000" dirty="0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ounded Rectangular Callout 46"/>
          <p:cNvSpPr/>
          <p:nvPr/>
        </p:nvSpPr>
        <p:spPr>
          <a:xfrm>
            <a:off x="5849113" y="4378942"/>
            <a:ext cx="1754563" cy="738949"/>
          </a:xfrm>
          <a:prstGeom prst="wedgeRoundRectCallout">
            <a:avLst>
              <a:gd name="adj1" fmla="val -17783"/>
              <a:gd name="adj2" fmla="val -65771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urmukhi MT" charset="0"/>
                <a:ea typeface="Gurmukhi MT" charset="0"/>
                <a:cs typeface="Gurmukhi MT" charset="0"/>
              </a:rPr>
              <a:t>IO1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need to wait 10ms</a:t>
            </a:r>
            <a:endParaRPr lang="en-US" sz="2000" b="1" i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Oval 18"/>
          <p:cNvSpPr/>
          <p:nvPr/>
        </p:nvSpPr>
        <p:spPr>
          <a:xfrm>
            <a:off x="8097538" y="4431543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>
            <a:off x="8234698" y="3572237"/>
            <a:ext cx="0" cy="8067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46"/>
          <p:cNvSpPr/>
          <p:nvPr/>
        </p:nvSpPr>
        <p:spPr>
          <a:xfrm>
            <a:off x="8761116" y="5665830"/>
            <a:ext cx="1754563" cy="738949"/>
          </a:xfrm>
          <a:prstGeom prst="wedgeRoundRectCallout">
            <a:avLst>
              <a:gd name="adj1" fmla="val -61332"/>
              <a:gd name="adj2" fmla="val -2678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need 6ms to complete</a:t>
            </a:r>
            <a:endParaRPr lang="en-US" sz="2000" b="1" i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ular Callout 46"/>
              <p:cNvSpPr/>
              <p:nvPr/>
            </p:nvSpPr>
            <p:spPr>
              <a:xfrm>
                <a:off x="8497614" y="823831"/>
                <a:ext cx="2534832" cy="1196743"/>
              </a:xfrm>
              <a:prstGeom prst="wedgeRoundRectCallout">
                <a:avLst>
                  <a:gd name="adj1" fmla="val -86319"/>
                  <a:gd name="adj2" fmla="val -20003"/>
                  <a:gd name="adj3" fmla="val 16667"/>
                </a:avLst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lang="en-US" sz="2000" b="1" i="1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of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urmukhi MT" charset="0"/>
                    <a:ea typeface="Gurmukhi MT" charset="0"/>
                    <a:cs typeface="Gurmukhi MT" charset="0"/>
                  </a:rPr>
                  <a:t>IO1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is 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25 </a:t>
                </a:r>
                <a:r>
                  <a:rPr lang="mr-IN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–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10 </a:t>
                </a:r>
                <a:r>
                  <a:rPr lang="mr-IN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–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6 = 9ms</a:t>
                </a:r>
                <a:endParaRPr lang="en-US" sz="2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25" name="Rounded 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614" y="823831"/>
                <a:ext cx="2534832" cy="1196743"/>
              </a:xfrm>
              <a:prstGeom prst="wedgeRoundRectCallout">
                <a:avLst>
                  <a:gd name="adj1" fmla="val -86319"/>
                  <a:gd name="adj2" fmla="val -20003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18"/>
          <p:cNvSpPr/>
          <p:nvPr/>
        </p:nvSpPr>
        <p:spPr>
          <a:xfrm>
            <a:off x="8219301" y="5638974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5253" y="1019437"/>
            <a:ext cx="79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Gill Sans" charset="0"/>
                <a:ea typeface="Gill Sans" charset="0"/>
                <a:cs typeface="Gill Sans" charset="0"/>
              </a:rPr>
              <a:t>, IO1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364938" y="5241977"/>
            <a:ext cx="2184594" cy="1321287"/>
            <a:chOff x="5364938" y="5241977"/>
            <a:chExt cx="2184594" cy="1321287"/>
          </a:xfrm>
        </p:grpSpPr>
        <p:pic>
          <p:nvPicPr>
            <p:cNvPr id="2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938" y="5644284"/>
              <a:ext cx="783444" cy="918980"/>
            </a:xfrm>
            <a:prstGeom prst="rect">
              <a:avLst/>
            </a:prstGeom>
          </p:spPr>
        </p:pic>
        <p:cxnSp>
          <p:nvCxnSpPr>
            <p:cNvPr id="30" name="直线连接符 29"/>
            <p:cNvCxnSpPr/>
            <p:nvPr/>
          </p:nvCxnSpPr>
          <p:spPr>
            <a:xfrm flipV="1">
              <a:off x="6096000" y="5604154"/>
              <a:ext cx="1165425" cy="12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/>
            <p:nvPr/>
          </p:nvCxnSpPr>
          <p:spPr>
            <a:xfrm>
              <a:off x="6117082" y="5948749"/>
              <a:ext cx="1144344" cy="7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5992581" y="5241977"/>
              <a:ext cx="1556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/>
                <a:t>FIFO</a:t>
              </a:r>
              <a:r>
                <a:rPr kumimoji="1" lang="zh-CN" altLang="en-US" b="1" dirty="0" smtClean="0"/>
                <a:t> </a:t>
              </a:r>
              <a:r>
                <a:rPr kumimoji="1" lang="en-US" altLang="zh-CN" b="1" dirty="0" smtClean="0"/>
                <a:t>Queue</a:t>
              </a:r>
              <a:endParaRPr kumimoji="1" lang="zh-CN" altLang="en-US" b="1" dirty="0"/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6296937" y="5625235"/>
            <a:ext cx="898979" cy="274320"/>
            <a:chOff x="6296937" y="5625235"/>
            <a:chExt cx="898979" cy="274320"/>
          </a:xfrm>
        </p:grpSpPr>
        <p:sp>
          <p:nvSpPr>
            <p:cNvPr id="34" name="Oval 19"/>
            <p:cNvSpPr/>
            <p:nvPr/>
          </p:nvSpPr>
          <p:spPr>
            <a:xfrm>
              <a:off x="69446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Oval 19"/>
            <p:cNvSpPr/>
            <p:nvPr/>
          </p:nvSpPr>
          <p:spPr>
            <a:xfrm>
              <a:off x="662078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Oval 19"/>
            <p:cNvSpPr/>
            <p:nvPr/>
          </p:nvSpPr>
          <p:spPr>
            <a:xfrm>
              <a:off x="62969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0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  <p:bldP spid="19" grpId="0"/>
      <p:bldP spid="21" grpId="0"/>
      <p:bldP spid="20" grpId="0" animBg="1"/>
      <p:bldP spid="22" grpId="0" animBg="1"/>
      <p:bldP spid="22" grpId="1" animBg="1"/>
      <p:bldP spid="24" grpId="0" animBg="1"/>
      <p:bldP spid="25" grpId="0" animBg="1"/>
      <p:bldP spid="26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18"/>
          <p:cNvSpPr/>
          <p:nvPr/>
        </p:nvSpPr>
        <p:spPr>
          <a:xfrm>
            <a:off x="8207196" y="5638974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Accuracy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Hash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Table</a:t>
                </a:r>
              </a:p>
              <a:p>
                <a:pPr marL="914400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 = </a:t>
                </a:r>
                <a:endParaRPr kumimoji="1" lang="en-US" altLang="zh-CN" sz="2800" i="1" dirty="0">
                  <a:latin typeface="Cambria Math" charset="0"/>
                  <a:ea typeface="Gill Sans" charset="0"/>
                  <a:cs typeface="Gill Sans" charset="0"/>
                </a:endParaRPr>
              </a:p>
              <a:p>
                <a:pPr lvl="1"/>
                <a:r>
                  <a:rPr kumimoji="1" lang="en-US" altLang="zh-CN" sz="2800" i="1" dirty="0">
                    <a:latin typeface="Cambria Math" charset="0"/>
                    <a:ea typeface="Gill Sans" charset="0"/>
                    <a:cs typeface="Gill Sans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𝑆𝐿𝑂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𝑟𝑒𝑞𝑢𝑒𝑠𝑡</m:t>
                        </m:r>
                      </m:sub>
                    </m:sSub>
                  </m:oMath>
                </a14:m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blipFill rotWithShape="0">
                <a:blip r:embed="rId2"/>
                <a:stretch>
                  <a:fillRect l="-1433" t="-2477" b="-4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67097"/>
              </p:ext>
            </p:extLst>
          </p:nvPr>
        </p:nvGraphicFramePr>
        <p:xfrm>
          <a:off x="3651773" y="21087"/>
          <a:ext cx="4209774" cy="2468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04887"/>
                <a:gridCol w="2104887"/>
              </a:tblGrid>
              <a:tr h="6115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Key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(Tolerance</a:t>
                      </a:r>
                      <a:r>
                        <a:rPr lang="zh-CN" alt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Time)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Value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(IO</a:t>
                      </a:r>
                      <a:r>
                        <a:rPr lang="zh-CN" altLang="en-US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ID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)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9ms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      </a:t>
                      </a:r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,</a:t>
                      </a:r>
                      <a:r>
                        <a:rPr lang="en-US" altLang="zh-CN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IO1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3ms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8"/>
          <p:cNvSpPr/>
          <p:nvPr/>
        </p:nvSpPr>
        <p:spPr>
          <a:xfrm>
            <a:off x="7823218" y="5644285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Oval 19"/>
          <p:cNvSpPr/>
          <p:nvPr/>
        </p:nvSpPr>
        <p:spPr>
          <a:xfrm>
            <a:off x="7478037" y="5644285"/>
            <a:ext cx="251279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直线连接符 16"/>
          <p:cNvCxnSpPr/>
          <p:nvPr/>
        </p:nvCxnSpPr>
        <p:spPr>
          <a:xfrm flipH="1">
            <a:off x="6800182" y="3745604"/>
            <a:ext cx="5391818" cy="48456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7082" y="3829715"/>
            <a:ext cx="68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dirty="0">
                <a:solidFill>
                  <a:srgbClr val="339900"/>
                </a:solidFill>
              </a:rPr>
              <a:t>OS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17082" y="3183427"/>
            <a:ext cx="86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dirty="0" smtClean="0">
                <a:solidFill>
                  <a:srgbClr val="339900"/>
                </a:solidFill>
              </a:rPr>
              <a:t>App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55254" y="2864351"/>
            <a:ext cx="381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7030A0"/>
                </a:solidFill>
                <a:latin typeface="Gurmukhi MT" charset="0"/>
                <a:ea typeface="Gurmukhi MT" charset="0"/>
                <a:cs typeface="Gurmukhi MT" charset="0"/>
              </a:rPr>
              <a:t>IO1</a:t>
            </a:r>
            <a:r>
              <a:rPr kumimoji="1" lang="en-US" altLang="zh-CN" sz="20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</a:p>
          <a:p>
            <a:r>
              <a:rPr kumimoji="1" lang="en-US" altLang="zh-CN" sz="2000" dirty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ead(&lt; 25ms,lowprior)</a:t>
            </a:r>
            <a:endParaRPr kumimoji="1" lang="zh-CN" altLang="en-US" sz="2000" dirty="0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49840" y="2864351"/>
            <a:ext cx="381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Gurmukhi MT" charset="0"/>
                <a:ea typeface="Gurmukhi MT" charset="0"/>
                <a:cs typeface="Gurmukhi MT" charset="0"/>
              </a:rPr>
              <a:t>IO</a:t>
            </a: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Gurmukhi MT" charset="0"/>
                <a:ea typeface="Gurmukhi MT" charset="0"/>
                <a:cs typeface="Gurmukhi MT" charset="0"/>
              </a:rPr>
              <a:t>2</a:t>
            </a:r>
            <a:r>
              <a:rPr kumimoji="1"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</a:p>
          <a:p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ead(&lt; 25ms,highprior)</a:t>
            </a:r>
            <a:endParaRPr kumimoji="1" lang="zh-CN" altLang="en-US" sz="2000" dirty="0">
              <a:solidFill>
                <a:schemeClr val="accent2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Oval 18"/>
          <p:cNvSpPr/>
          <p:nvPr/>
        </p:nvSpPr>
        <p:spPr>
          <a:xfrm>
            <a:off x="9809511" y="4562594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7" name="直线箭头连接符 26"/>
          <p:cNvCxnSpPr>
            <a:endCxn id="26" idx="7"/>
          </p:cNvCxnSpPr>
          <p:nvPr/>
        </p:nvCxnSpPr>
        <p:spPr>
          <a:xfrm flipH="1">
            <a:off x="10043658" y="3619298"/>
            <a:ext cx="582377" cy="9834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46"/>
          <p:cNvSpPr/>
          <p:nvPr/>
        </p:nvSpPr>
        <p:spPr>
          <a:xfrm>
            <a:off x="9946671" y="5238120"/>
            <a:ext cx="1937956" cy="675174"/>
          </a:xfrm>
          <a:prstGeom prst="wedgeRoundRectCallout">
            <a:avLst>
              <a:gd name="adj1" fmla="val -45771"/>
              <a:gd name="adj2" fmla="val -9806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have </a:t>
            </a:r>
            <a:r>
              <a:rPr lang="en-US" altLang="zh-CN" sz="200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higher priority</a:t>
            </a:r>
            <a:endParaRPr lang="en-US" altLang="zh-CN" sz="2000" dirty="0" smtClean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乘 1"/>
          <p:cNvSpPr/>
          <p:nvPr/>
        </p:nvSpPr>
        <p:spPr>
          <a:xfrm>
            <a:off x="6855253" y="998222"/>
            <a:ext cx="638727" cy="4869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46"/>
              <p:cNvSpPr/>
              <p:nvPr/>
            </p:nvSpPr>
            <p:spPr>
              <a:xfrm>
                <a:off x="8050156" y="1443377"/>
                <a:ext cx="2599368" cy="1186545"/>
              </a:xfrm>
              <a:prstGeom prst="wedgeRoundRectCallout">
                <a:avLst>
                  <a:gd name="adj1" fmla="val -72947"/>
                  <a:gd name="adj2" fmla="val -68154"/>
                  <a:gd name="adj3" fmla="val 16667"/>
                </a:avLst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lang="en-US" sz="2000" b="1" i="1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of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urmukhi MT" charset="0"/>
                    <a:ea typeface="Gurmukhi MT" charset="0"/>
                    <a:cs typeface="Gurmukhi MT" charset="0"/>
                  </a:rPr>
                  <a:t>IO 1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is 9ms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-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6ms = 3ms</a:t>
                </a:r>
                <a:endParaRPr lang="en-US" sz="2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31" name="Rounded 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56" y="1443377"/>
                <a:ext cx="2599368" cy="1186545"/>
              </a:xfrm>
              <a:prstGeom prst="wedgeRoundRectCallout">
                <a:avLst>
                  <a:gd name="adj1" fmla="val -72947"/>
                  <a:gd name="adj2" fmla="val -68154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18"/>
          <p:cNvSpPr/>
          <p:nvPr/>
        </p:nvSpPr>
        <p:spPr>
          <a:xfrm>
            <a:off x="8207196" y="5644285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67223" y="1746876"/>
            <a:ext cx="79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Gill Sans" charset="0"/>
                <a:ea typeface="Gill Sans" charset="0"/>
                <a:cs typeface="Gill Sans" charset="0"/>
              </a:rPr>
              <a:t>, IO1</a:t>
            </a:r>
            <a:endParaRPr kumimoji="1" lang="zh-CN" alt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Rounded Rectangular Callout 46"/>
          <p:cNvSpPr/>
          <p:nvPr/>
        </p:nvSpPr>
        <p:spPr>
          <a:xfrm>
            <a:off x="6985771" y="4567799"/>
            <a:ext cx="1937956" cy="675174"/>
          </a:xfrm>
          <a:prstGeom prst="wedgeRoundRectCallout">
            <a:avLst>
              <a:gd name="adj1" fmla="val 17683"/>
              <a:gd name="adj2" fmla="val 9341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need 6ms to complete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7365727" y="5607549"/>
            <a:ext cx="2521872" cy="679754"/>
            <a:chOff x="7365727" y="5607549"/>
            <a:chExt cx="2521872" cy="679754"/>
          </a:xfrm>
        </p:grpSpPr>
        <p:cxnSp>
          <p:nvCxnSpPr>
            <p:cNvPr id="24" name="直线连接符 23"/>
            <p:cNvCxnSpPr/>
            <p:nvPr/>
          </p:nvCxnSpPr>
          <p:spPr>
            <a:xfrm>
              <a:off x="7367136" y="5607549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/>
            <p:nvPr/>
          </p:nvCxnSpPr>
          <p:spPr>
            <a:xfrm>
              <a:off x="7367137" y="5959240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7365727" y="5948749"/>
              <a:ext cx="252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 smtClean="0"/>
                <a:t>Simplified CFQ</a:t>
              </a:r>
              <a:r>
                <a:rPr kumimoji="1" lang="zh-CN" altLang="en-US" sz="1600" b="1" dirty="0" smtClean="0"/>
                <a:t> </a:t>
              </a:r>
              <a:r>
                <a:rPr kumimoji="1" lang="en-US" altLang="zh-CN" sz="1600" b="1" dirty="0" smtClean="0"/>
                <a:t>Queue</a:t>
              </a:r>
              <a:endParaRPr kumimoji="1" lang="zh-CN" altLang="en-US" sz="1600" b="1" dirty="0"/>
            </a:p>
          </p:txBody>
        </p:sp>
      </p:grpSp>
      <p:pic>
        <p:nvPicPr>
          <p:cNvPr id="30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938" y="5644284"/>
            <a:ext cx="783444" cy="918980"/>
          </a:xfrm>
          <a:prstGeom prst="rect">
            <a:avLst/>
          </a:prstGeom>
        </p:spPr>
      </p:pic>
      <p:cxnSp>
        <p:nvCxnSpPr>
          <p:cNvPr id="36" name="直线连接符 35"/>
          <p:cNvCxnSpPr/>
          <p:nvPr/>
        </p:nvCxnSpPr>
        <p:spPr>
          <a:xfrm flipV="1">
            <a:off x="6096000" y="5604154"/>
            <a:ext cx="1165425" cy="1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/>
          <p:nvPr/>
        </p:nvCxnSpPr>
        <p:spPr>
          <a:xfrm>
            <a:off x="6117082" y="5948749"/>
            <a:ext cx="1144344" cy="7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992581" y="5241977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FIFO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Queue</a:t>
            </a:r>
            <a:endParaRPr kumimoji="1" lang="zh-CN" altLang="en-US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6296937" y="5625235"/>
            <a:ext cx="898979" cy="274320"/>
            <a:chOff x="6296937" y="5625235"/>
            <a:chExt cx="898979" cy="274320"/>
          </a:xfrm>
        </p:grpSpPr>
        <p:sp>
          <p:nvSpPr>
            <p:cNvPr id="39" name="Oval 19"/>
            <p:cNvSpPr/>
            <p:nvPr/>
          </p:nvSpPr>
          <p:spPr>
            <a:xfrm>
              <a:off x="69446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Oval 19"/>
            <p:cNvSpPr/>
            <p:nvPr/>
          </p:nvSpPr>
          <p:spPr>
            <a:xfrm>
              <a:off x="662078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Oval 19"/>
            <p:cNvSpPr/>
            <p:nvPr/>
          </p:nvSpPr>
          <p:spPr>
            <a:xfrm>
              <a:off x="62969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5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-0.00023 L 0.03217 0.00093 " pathEditMode="relative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/>
      <p:bldP spid="26" grpId="0" animBg="1"/>
      <p:bldP spid="26" grpId="1" animBg="1"/>
      <p:bldP spid="28" grpId="0" animBg="1"/>
      <p:bldP spid="28" grpId="1" animBg="1"/>
      <p:bldP spid="2" grpId="0" animBg="1"/>
      <p:bldP spid="31" grpId="0" animBg="1"/>
      <p:bldP spid="33" grpId="0" animBg="1"/>
      <p:bldP spid="34" grpId="0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 24"/>
          <p:cNvGrpSpPr/>
          <p:nvPr/>
        </p:nvGrpSpPr>
        <p:grpSpPr>
          <a:xfrm>
            <a:off x="7365727" y="5607549"/>
            <a:ext cx="2521872" cy="679754"/>
            <a:chOff x="7365727" y="5607549"/>
            <a:chExt cx="2521872" cy="679754"/>
          </a:xfrm>
        </p:grpSpPr>
        <p:cxnSp>
          <p:nvCxnSpPr>
            <p:cNvPr id="31" name="直线连接符 30"/>
            <p:cNvCxnSpPr/>
            <p:nvPr/>
          </p:nvCxnSpPr>
          <p:spPr>
            <a:xfrm>
              <a:off x="7367136" y="5607549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/>
            <p:nvPr/>
          </p:nvCxnSpPr>
          <p:spPr>
            <a:xfrm>
              <a:off x="7367137" y="5959240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7365727" y="5948749"/>
              <a:ext cx="252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 smtClean="0"/>
                <a:t>Simplified CFQ</a:t>
              </a:r>
              <a:r>
                <a:rPr kumimoji="1" lang="zh-CN" altLang="en-US" sz="1600" b="1" dirty="0" smtClean="0"/>
                <a:t> </a:t>
              </a:r>
              <a:r>
                <a:rPr kumimoji="1" lang="en-US" altLang="zh-CN" sz="1600" b="1" dirty="0" smtClean="0"/>
                <a:t>Queue</a:t>
              </a:r>
              <a:endParaRPr kumimoji="1" lang="zh-CN" altLang="en-US" sz="1600" b="1" dirty="0"/>
            </a:p>
          </p:txBody>
        </p:sp>
      </p:grpSp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Accuracy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Hash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Table</a:t>
                </a:r>
              </a:p>
              <a:p>
                <a:pPr marL="914400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 = </a:t>
                </a:r>
                <a:endParaRPr kumimoji="1" lang="en-US" altLang="zh-CN" sz="2800" i="1" dirty="0">
                  <a:latin typeface="Cambria Math" charset="0"/>
                  <a:ea typeface="Gill Sans" charset="0"/>
                  <a:cs typeface="Gill Sans" charset="0"/>
                </a:endParaRPr>
              </a:p>
              <a:p>
                <a:pPr lvl="1"/>
                <a:r>
                  <a:rPr kumimoji="1" lang="en-US" altLang="zh-CN" sz="2800" i="1" dirty="0">
                    <a:latin typeface="Cambria Math" charset="0"/>
                    <a:ea typeface="Gill Sans" charset="0"/>
                    <a:cs typeface="Gill Sans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𝑆𝐿𝑂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𝑟𝑒𝑞𝑢𝑒𝑠𝑡</m:t>
                        </m:r>
                      </m:sub>
                    </m:sSub>
                  </m:oMath>
                </a14:m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blipFill rotWithShape="0">
                <a:blip r:embed="rId3"/>
                <a:stretch>
                  <a:fillRect l="-1433" t="-2477" b="-4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91447"/>
              </p:ext>
            </p:extLst>
          </p:nvPr>
        </p:nvGraphicFramePr>
        <p:xfrm>
          <a:off x="3651773" y="21087"/>
          <a:ext cx="4209774" cy="2468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04887"/>
                <a:gridCol w="2104887"/>
              </a:tblGrid>
              <a:tr h="61157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Key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(Tolerance</a:t>
                      </a:r>
                      <a:r>
                        <a:rPr lang="zh-CN" alt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Time)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Value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(IO</a:t>
                      </a:r>
                      <a:r>
                        <a:rPr lang="zh-CN" altLang="en-US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ID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)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9ms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3ms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      </a:t>
                      </a:r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r>
                        <a:rPr lang="en-US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,</a:t>
                      </a:r>
                      <a:r>
                        <a:rPr lang="en-US" altLang="zh-CN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IO1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49473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…</a:t>
                      </a:r>
                      <a:endParaRPr lang="zh-CN" alt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Oval 18"/>
          <p:cNvSpPr/>
          <p:nvPr/>
        </p:nvSpPr>
        <p:spPr>
          <a:xfrm>
            <a:off x="7823218" y="5644285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Oval 19"/>
          <p:cNvSpPr/>
          <p:nvPr/>
        </p:nvSpPr>
        <p:spPr>
          <a:xfrm>
            <a:off x="7478037" y="5644285"/>
            <a:ext cx="251279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直线连接符 16"/>
          <p:cNvCxnSpPr/>
          <p:nvPr/>
        </p:nvCxnSpPr>
        <p:spPr>
          <a:xfrm flipH="1">
            <a:off x="6800182" y="3745604"/>
            <a:ext cx="5391818" cy="48456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17082" y="3829715"/>
            <a:ext cx="68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dirty="0">
                <a:solidFill>
                  <a:srgbClr val="339900"/>
                </a:solidFill>
              </a:rPr>
              <a:t>OS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17082" y="3183427"/>
            <a:ext cx="868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dirty="0" smtClean="0">
                <a:solidFill>
                  <a:srgbClr val="339900"/>
                </a:solidFill>
              </a:rPr>
              <a:t>App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55254" y="2864351"/>
            <a:ext cx="381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7030A0"/>
                </a:solidFill>
                <a:latin typeface="Gurmukhi MT" charset="0"/>
                <a:ea typeface="Gurmukhi MT" charset="0"/>
                <a:cs typeface="Gurmukhi MT" charset="0"/>
              </a:rPr>
              <a:t>IO</a:t>
            </a:r>
            <a:r>
              <a:rPr kumimoji="1" lang="en-US" altLang="zh-CN" sz="20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1: </a:t>
            </a:r>
          </a:p>
          <a:p>
            <a:r>
              <a:rPr kumimoji="1" lang="en-US" altLang="zh-CN" sz="2000" dirty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ead(&lt; 25ms,lowprior)</a:t>
            </a:r>
            <a:endParaRPr kumimoji="1" lang="zh-CN" altLang="en-US" sz="2000" dirty="0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Oval 18"/>
          <p:cNvSpPr/>
          <p:nvPr/>
        </p:nvSpPr>
        <p:spPr>
          <a:xfrm>
            <a:off x="8510145" y="5644284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49840" y="2864351"/>
            <a:ext cx="381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70C0"/>
                </a:solidFill>
                <a:latin typeface="Gurmukhi MT" charset="0"/>
                <a:ea typeface="Gurmukhi MT" charset="0"/>
                <a:cs typeface="Gurmukhi MT" charset="0"/>
              </a:rPr>
              <a:t>IO3</a:t>
            </a:r>
            <a:r>
              <a:rPr kumimoji="1" lang="en-US" altLang="zh-CN" sz="20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</a:p>
          <a:p>
            <a:r>
              <a:rPr kumimoji="1" lang="en-US" altLang="zh-CN" sz="20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ead(&lt; 25ms,highprior)</a:t>
            </a:r>
            <a:endParaRPr kumimoji="1" lang="zh-CN" altLang="en-US" sz="200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Oval 18"/>
          <p:cNvSpPr/>
          <p:nvPr/>
        </p:nvSpPr>
        <p:spPr>
          <a:xfrm>
            <a:off x="8141923" y="5644284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7" name="直线箭头连接符 26"/>
          <p:cNvCxnSpPr>
            <a:endCxn id="24" idx="7"/>
          </p:cNvCxnSpPr>
          <p:nvPr/>
        </p:nvCxnSpPr>
        <p:spPr>
          <a:xfrm flipH="1">
            <a:off x="9909763" y="3645092"/>
            <a:ext cx="757215" cy="972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349840" y="2212989"/>
            <a:ext cx="3811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Gurmukhi MT" charset="0"/>
                <a:ea typeface="Gurmukhi MT" charset="0"/>
                <a:cs typeface="Gurmukhi MT" charset="0"/>
              </a:rPr>
              <a:t>IO</a:t>
            </a:r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Gurmukhi MT" charset="0"/>
                <a:ea typeface="Gurmukhi MT" charset="0"/>
                <a:cs typeface="Gurmukhi MT" charset="0"/>
              </a:rPr>
              <a:t>2</a:t>
            </a:r>
            <a:r>
              <a:rPr kumimoji="1"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</a:p>
          <a:p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dirty="0" smtClean="0">
                <a:solidFill>
                  <a:schemeClr val="accent2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ead(&lt; 25ms,highprior)</a:t>
            </a:r>
            <a:endParaRPr kumimoji="1" lang="zh-CN" altLang="en-US" sz="2000" dirty="0">
              <a:solidFill>
                <a:schemeClr val="accent2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Oval 18"/>
          <p:cNvSpPr/>
          <p:nvPr/>
        </p:nvSpPr>
        <p:spPr>
          <a:xfrm>
            <a:off x="9675616" y="4577543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Rounded Rectangular Callout 46"/>
          <p:cNvSpPr/>
          <p:nvPr/>
        </p:nvSpPr>
        <p:spPr>
          <a:xfrm>
            <a:off x="10443127" y="4847948"/>
            <a:ext cx="1748874" cy="685750"/>
          </a:xfrm>
          <a:prstGeom prst="wedgeRoundRectCallout">
            <a:avLst>
              <a:gd name="adj1" fmla="val -73612"/>
              <a:gd name="adj2" fmla="val -58564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have higher priority</a:t>
            </a:r>
          </a:p>
        </p:txBody>
      </p:sp>
      <p:sp>
        <p:nvSpPr>
          <p:cNvPr id="30" name="乘 29"/>
          <p:cNvSpPr/>
          <p:nvPr/>
        </p:nvSpPr>
        <p:spPr>
          <a:xfrm>
            <a:off x="6872429" y="1726019"/>
            <a:ext cx="638727" cy="4869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ular Callout 46"/>
              <p:cNvSpPr/>
              <p:nvPr/>
            </p:nvSpPr>
            <p:spPr>
              <a:xfrm>
                <a:off x="8141922" y="662254"/>
                <a:ext cx="3006241" cy="1186545"/>
              </a:xfrm>
              <a:prstGeom prst="wedgeRoundRectCallout">
                <a:avLst>
                  <a:gd name="adj1" fmla="val -71934"/>
                  <a:gd name="adj2" fmla="val 57671"/>
                  <a:gd name="adj3" fmla="val 16667"/>
                </a:avLst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lang="en-US" sz="2000" b="1" i="1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of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urmukhi MT" charset="0"/>
                    <a:ea typeface="Gurmukhi MT" charset="0"/>
                    <a:cs typeface="Gurmukhi MT" charset="0"/>
                  </a:rPr>
                  <a:t>IO 1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is 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3ms - 6ms = -3ms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&lt; 0</a:t>
                </a:r>
                <a:endParaRPr lang="en-US" sz="20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32" name="Rounded 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922" y="662254"/>
                <a:ext cx="3006241" cy="1186545"/>
              </a:xfrm>
              <a:prstGeom prst="wedgeRoundRectCallout">
                <a:avLst>
                  <a:gd name="adj1" fmla="val -71934"/>
                  <a:gd name="adj2" fmla="val 57671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rved Right Arrow 8"/>
          <p:cNvSpPr/>
          <p:nvPr/>
        </p:nvSpPr>
        <p:spPr>
          <a:xfrm flipH="1" flipV="1">
            <a:off x="7516682" y="2983987"/>
            <a:ext cx="529536" cy="1145441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47157" y="3806364"/>
            <a:ext cx="1183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Reject</a:t>
            </a:r>
            <a:endParaRPr kumimoji="1" lang="zh-CN" altLang="en-US" sz="20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4" name="Rounded Rectangular Callout 46"/>
          <p:cNvSpPr/>
          <p:nvPr/>
        </p:nvSpPr>
        <p:spPr>
          <a:xfrm>
            <a:off x="9130552" y="6123659"/>
            <a:ext cx="1748874" cy="685750"/>
          </a:xfrm>
          <a:prstGeom prst="wedgeRoundRectCallout">
            <a:avLst>
              <a:gd name="adj1" fmla="val -75415"/>
              <a:gd name="adj2" fmla="val -7235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need 6ms to complete</a:t>
            </a:r>
          </a:p>
        </p:txBody>
      </p:sp>
      <p:sp>
        <p:nvSpPr>
          <p:cNvPr id="35" name="Oval 18"/>
          <p:cNvSpPr/>
          <p:nvPr/>
        </p:nvSpPr>
        <p:spPr>
          <a:xfrm>
            <a:off x="8510145" y="5644284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938" y="5644284"/>
            <a:ext cx="783444" cy="918980"/>
          </a:xfrm>
          <a:prstGeom prst="rect">
            <a:avLst/>
          </a:prstGeom>
        </p:spPr>
      </p:pic>
      <p:cxnSp>
        <p:nvCxnSpPr>
          <p:cNvPr id="38" name="直线连接符 37"/>
          <p:cNvCxnSpPr/>
          <p:nvPr/>
        </p:nvCxnSpPr>
        <p:spPr>
          <a:xfrm flipV="1">
            <a:off x="6096000" y="5604154"/>
            <a:ext cx="1165425" cy="1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6117082" y="5948749"/>
            <a:ext cx="1144344" cy="7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992581" y="5241977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FIFO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Queue</a:t>
            </a:r>
            <a:endParaRPr kumimoji="1" lang="zh-CN" altLang="en-US" b="1" dirty="0"/>
          </a:p>
        </p:txBody>
      </p:sp>
      <p:grpSp>
        <p:nvGrpSpPr>
          <p:cNvPr id="41" name="组 40"/>
          <p:cNvGrpSpPr/>
          <p:nvPr/>
        </p:nvGrpSpPr>
        <p:grpSpPr>
          <a:xfrm>
            <a:off x="6296937" y="5625235"/>
            <a:ext cx="898979" cy="274320"/>
            <a:chOff x="6296937" y="5625235"/>
            <a:chExt cx="898979" cy="274320"/>
          </a:xfrm>
        </p:grpSpPr>
        <p:sp>
          <p:nvSpPr>
            <p:cNvPr id="42" name="Oval 19"/>
            <p:cNvSpPr/>
            <p:nvPr/>
          </p:nvSpPr>
          <p:spPr>
            <a:xfrm>
              <a:off x="69446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3" name="Oval 19"/>
            <p:cNvSpPr/>
            <p:nvPr/>
          </p:nvSpPr>
          <p:spPr>
            <a:xfrm>
              <a:off x="662078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4" name="Oval 19"/>
            <p:cNvSpPr/>
            <p:nvPr/>
          </p:nvSpPr>
          <p:spPr>
            <a:xfrm>
              <a:off x="62969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27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069E-17 L 0.03243 0.0002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4" grpId="1" animBg="1"/>
      <p:bldP spid="29" grpId="0" animBg="1"/>
      <p:bldP spid="29" grpId="1" animBg="1"/>
      <p:bldP spid="30" grpId="0" animBg="1"/>
      <p:bldP spid="32" grpId="0" animBg="1"/>
      <p:bldP spid="33" grpId="1" animBg="1"/>
      <p:bldP spid="6" grpId="0"/>
      <p:bldP spid="34" grpId="0" animBg="1"/>
      <p:bldP spid="3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Outline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647495"/>
            <a:ext cx="10515600" cy="4351338"/>
          </a:xfrm>
        </p:spPr>
        <p:txBody>
          <a:bodyPr/>
          <a:lstStyle/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Introduction</a:t>
            </a:r>
          </a:p>
          <a:p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Design</a:t>
            </a:r>
          </a:p>
          <a:p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Evaluation</a:t>
            </a:r>
          </a:p>
          <a:p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latin typeface="Gill Sans" charset="0"/>
                <a:ea typeface="Gill Sans" charset="0"/>
                <a:cs typeface="Gill Sans" charset="0"/>
              </a:rPr>
              <a:t>Conclusion</a:t>
            </a:r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6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solidFill>
                      <a:schemeClr val="bg1">
                        <a:lumMod val="50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Accuracy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Hash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Table</a:t>
                </a:r>
              </a:p>
              <a:p>
                <a:pPr marL="914400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𝑡𝑜𝑙𝑒𝑟𝑎𝑛𝑐𝑒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𝑆𝐿𝑂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8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kumimoji="1"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𝑟𝑒𝑞𝑢𝑒𝑠𝑡</m:t>
                        </m:r>
                      </m:sub>
                    </m:sSub>
                  </m:oMath>
                </a14:m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Need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to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profile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(similar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to</a:t>
                </a:r>
                <a:r>
                  <a:rPr kumimoji="1"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err="1" smtClean="0">
                    <a:latin typeface="Gill Sans" charset="0"/>
                    <a:ea typeface="Gill Sans" charset="0"/>
                    <a:cs typeface="Gill Sans" charset="0"/>
                  </a:rPr>
                  <a:t>MittNOOP</a:t>
                </a: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6663"/>
                <a:ext cx="7659414" cy="2710870"/>
              </a:xfrm>
              <a:prstGeom prst="rect">
                <a:avLst/>
              </a:prstGeom>
              <a:blipFill rotWithShape="0">
                <a:blip r:embed="rId3"/>
                <a:stretch>
                  <a:fillRect l="-1433" t="-2477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18"/>
          <p:cNvSpPr/>
          <p:nvPr/>
        </p:nvSpPr>
        <p:spPr>
          <a:xfrm>
            <a:off x="7823218" y="5644285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Oval 19"/>
          <p:cNvSpPr/>
          <p:nvPr/>
        </p:nvSpPr>
        <p:spPr>
          <a:xfrm>
            <a:off x="7478037" y="5644285"/>
            <a:ext cx="251279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Oval 18"/>
          <p:cNvSpPr/>
          <p:nvPr/>
        </p:nvSpPr>
        <p:spPr>
          <a:xfrm>
            <a:off x="8510145" y="5644284"/>
            <a:ext cx="274320" cy="27432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Oval 18"/>
          <p:cNvSpPr/>
          <p:nvPr/>
        </p:nvSpPr>
        <p:spPr>
          <a:xfrm>
            <a:off x="8141923" y="5644284"/>
            <a:ext cx="274320" cy="2743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ounded Rectangular Callout 46"/>
          <p:cNvSpPr/>
          <p:nvPr/>
        </p:nvSpPr>
        <p:spPr>
          <a:xfrm>
            <a:off x="9130552" y="6123659"/>
            <a:ext cx="1748874" cy="685750"/>
          </a:xfrm>
          <a:prstGeom prst="wedgeRoundRectCallout">
            <a:avLst>
              <a:gd name="adj1" fmla="val -75415"/>
              <a:gd name="adj2" fmla="val -72358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need 6ms to complete</a:t>
            </a:r>
          </a:p>
        </p:txBody>
      </p:sp>
      <p:sp>
        <p:nvSpPr>
          <p:cNvPr id="11" name="Oval 18"/>
          <p:cNvSpPr/>
          <p:nvPr/>
        </p:nvSpPr>
        <p:spPr>
          <a:xfrm>
            <a:off x="8510145" y="5644284"/>
            <a:ext cx="274320" cy="27432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30552" y="5045129"/>
            <a:ext cx="87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smtClean="0">
                <a:solidFill>
                  <a:srgbClr val="339900"/>
                </a:solidFill>
              </a:rPr>
              <a:t>OS:</a:t>
            </a:r>
            <a:endParaRPr lang="zh-CN" altLang="en-US" dirty="0">
              <a:solidFill>
                <a:srgbClr val="339900"/>
              </a:solidFill>
            </a:endParaRPr>
          </a:p>
        </p:txBody>
      </p:sp>
      <p:sp>
        <p:nvSpPr>
          <p:cNvPr id="14" name="Rounded Rectangular Callout 46"/>
          <p:cNvSpPr/>
          <p:nvPr/>
        </p:nvSpPr>
        <p:spPr>
          <a:xfrm>
            <a:off x="10004989" y="5045129"/>
            <a:ext cx="1748874" cy="685750"/>
          </a:xfrm>
          <a:prstGeom prst="wedgeRoundRectCallout">
            <a:avLst>
              <a:gd name="adj1" fmla="val -60844"/>
              <a:gd name="adj2" fmla="val -1770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How can I know this?</a:t>
            </a:r>
          </a:p>
        </p:txBody>
      </p:sp>
      <p:cxnSp>
        <p:nvCxnSpPr>
          <p:cNvPr id="3" name="直线箭头连接符 2"/>
          <p:cNvCxnSpPr>
            <a:stCxn id="14" idx="2"/>
          </p:cNvCxnSpPr>
          <p:nvPr/>
        </p:nvCxnSpPr>
        <p:spPr>
          <a:xfrm flipH="1">
            <a:off x="10313233" y="5730879"/>
            <a:ext cx="566193" cy="3927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 14"/>
          <p:cNvGrpSpPr/>
          <p:nvPr/>
        </p:nvGrpSpPr>
        <p:grpSpPr>
          <a:xfrm>
            <a:off x="7365727" y="5607549"/>
            <a:ext cx="2521872" cy="679754"/>
            <a:chOff x="7365727" y="5607549"/>
            <a:chExt cx="2521872" cy="679754"/>
          </a:xfrm>
        </p:grpSpPr>
        <p:cxnSp>
          <p:nvCxnSpPr>
            <p:cNvPr id="16" name="直线连接符 15"/>
            <p:cNvCxnSpPr/>
            <p:nvPr/>
          </p:nvCxnSpPr>
          <p:spPr>
            <a:xfrm>
              <a:off x="7367136" y="5607549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>
              <a:off x="7367137" y="5959240"/>
              <a:ext cx="2520462" cy="20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7365727" y="5948749"/>
              <a:ext cx="25218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b="1" dirty="0" smtClean="0"/>
                <a:t>Simplified CFQ</a:t>
              </a:r>
              <a:r>
                <a:rPr kumimoji="1" lang="zh-CN" altLang="en-US" sz="1600" b="1" dirty="0" smtClean="0"/>
                <a:t> </a:t>
              </a:r>
              <a:r>
                <a:rPr kumimoji="1" lang="en-US" altLang="zh-CN" sz="1600" b="1" dirty="0" smtClean="0"/>
                <a:t>Queue</a:t>
              </a:r>
              <a:endParaRPr kumimoji="1" lang="zh-CN" altLang="en-US" sz="1600" b="1" dirty="0"/>
            </a:p>
          </p:txBody>
        </p:sp>
      </p:grpSp>
      <p:cxnSp>
        <p:nvCxnSpPr>
          <p:cNvPr id="19" name="直线连接符 18"/>
          <p:cNvCxnSpPr/>
          <p:nvPr/>
        </p:nvCxnSpPr>
        <p:spPr>
          <a:xfrm>
            <a:off x="6117082" y="5948749"/>
            <a:ext cx="1144344" cy="7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992581" y="5241977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FIFO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Queue</a:t>
            </a:r>
            <a:endParaRPr kumimoji="1" lang="zh-CN" altLang="en-US" b="1" dirty="0"/>
          </a:p>
        </p:txBody>
      </p:sp>
      <p:grpSp>
        <p:nvGrpSpPr>
          <p:cNvPr id="21" name="组 20"/>
          <p:cNvGrpSpPr/>
          <p:nvPr/>
        </p:nvGrpSpPr>
        <p:grpSpPr>
          <a:xfrm>
            <a:off x="6296937" y="5625235"/>
            <a:ext cx="898979" cy="274320"/>
            <a:chOff x="6296937" y="5625235"/>
            <a:chExt cx="898979" cy="274320"/>
          </a:xfrm>
        </p:grpSpPr>
        <p:sp>
          <p:nvSpPr>
            <p:cNvPr id="22" name="Oval 19"/>
            <p:cNvSpPr/>
            <p:nvPr/>
          </p:nvSpPr>
          <p:spPr>
            <a:xfrm>
              <a:off x="69446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Oval 19"/>
            <p:cNvSpPr/>
            <p:nvPr/>
          </p:nvSpPr>
          <p:spPr>
            <a:xfrm>
              <a:off x="662078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" name="Oval 19"/>
            <p:cNvSpPr/>
            <p:nvPr/>
          </p:nvSpPr>
          <p:spPr>
            <a:xfrm>
              <a:off x="6296937" y="5625235"/>
              <a:ext cx="251279" cy="274320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2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38" y="5644284"/>
            <a:ext cx="783444" cy="918980"/>
          </a:xfrm>
          <a:prstGeom prst="rect">
            <a:avLst/>
          </a:prstGeom>
        </p:spPr>
      </p:pic>
      <p:cxnSp>
        <p:nvCxnSpPr>
          <p:cNvPr id="26" name="直线连接符 25"/>
          <p:cNvCxnSpPr/>
          <p:nvPr/>
        </p:nvCxnSpPr>
        <p:spPr>
          <a:xfrm flipV="1">
            <a:off x="6096000" y="5604154"/>
            <a:ext cx="1165425" cy="12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53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MittSSD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522" y="1516663"/>
            <a:ext cx="765941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kumimoji="1" lang="en-US" altLang="zh-CN" sz="2800" dirty="0"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hite-box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>
                <a:latin typeface="Gill Sans" charset="0"/>
                <a:ea typeface="Gill Sans" charset="0"/>
                <a:cs typeface="Gill Sans" charset="0"/>
              </a:rPr>
              <a:t>knowledge</a:t>
            </a:r>
          </a:p>
          <a:p>
            <a:pPr marL="1371600" lvl="2" indent="-457200">
              <a:buFont typeface="Arial" charset="0"/>
              <a:buChar char="•"/>
            </a:pP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Commodity SSDs cannot satisfy</a:t>
            </a:r>
          </a:p>
          <a:p>
            <a:pPr marL="1371600" lvl="2" indent="-457200">
              <a:buFont typeface="Arial" charset="0"/>
              <a:buChar char="•"/>
            </a:pP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Host-managed/software-defined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flash</a:t>
            </a:r>
          </a:p>
          <a:p>
            <a:pPr marL="1371600" lvl="2" indent="-457200">
              <a:buFont typeface="Arial" charset="0"/>
              <a:buChar char="•"/>
            </a:pPr>
            <a:endParaRPr kumimoji="1" lang="en-US" altLang="zh-CN" sz="24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buFont typeface="Arial" charset="0"/>
              <a:buChar char="•"/>
            </a:pPr>
            <a:endParaRPr kumimoji="1"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pPr marL="1371600" lvl="2" indent="-457200">
              <a:buFont typeface="Arial" charset="0"/>
              <a:buChar char="•"/>
            </a:pPr>
            <a:endParaRPr kumimoji="1"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pPr marL="1371600" lvl="2" indent="-457200">
              <a:buFont typeface="Arial" charset="0"/>
              <a:buChar char="•"/>
            </a:pPr>
            <a:endParaRPr kumimoji="1" lang="en-US" altLang="zh-CN" sz="2800" dirty="0" smtClean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791" y="5605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95" name="Shape 432"/>
          <p:cNvCxnSpPr/>
          <p:nvPr/>
        </p:nvCxnSpPr>
        <p:spPr>
          <a:xfrm flipV="1">
            <a:off x="7156149" y="5623835"/>
            <a:ext cx="195076" cy="3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432"/>
          <p:cNvCxnSpPr/>
          <p:nvPr/>
        </p:nvCxnSpPr>
        <p:spPr>
          <a:xfrm rot="16200000">
            <a:off x="7253687" y="6186164"/>
            <a:ext cx="0" cy="195079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" name="Shape 411"/>
          <p:cNvCxnSpPr/>
          <p:nvPr/>
        </p:nvCxnSpPr>
        <p:spPr>
          <a:xfrm flipH="1" flipV="1">
            <a:off x="7145629" y="5251971"/>
            <a:ext cx="10518" cy="1379680"/>
          </a:xfrm>
          <a:prstGeom prst="straightConnector1">
            <a:avLst/>
          </a:prstGeom>
          <a:noFill/>
          <a:ln w="1016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8" name="Shape 432"/>
          <p:cNvCxnSpPr/>
          <p:nvPr/>
        </p:nvCxnSpPr>
        <p:spPr>
          <a:xfrm flipV="1">
            <a:off x="8157999" y="5635442"/>
            <a:ext cx="195076" cy="3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9" name="Shape 432"/>
          <p:cNvCxnSpPr/>
          <p:nvPr/>
        </p:nvCxnSpPr>
        <p:spPr>
          <a:xfrm rot="16200000">
            <a:off x="8255537" y="6197770"/>
            <a:ext cx="0" cy="195079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0" name="Shape 411"/>
          <p:cNvCxnSpPr/>
          <p:nvPr/>
        </p:nvCxnSpPr>
        <p:spPr>
          <a:xfrm flipH="1" flipV="1">
            <a:off x="8147484" y="5263577"/>
            <a:ext cx="10513" cy="1368074"/>
          </a:xfrm>
          <a:prstGeom prst="straightConnector1">
            <a:avLst/>
          </a:prstGeom>
          <a:noFill/>
          <a:ln w="1016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Rounded Rectangle 17"/>
          <p:cNvSpPr/>
          <p:nvPr/>
        </p:nvSpPr>
        <p:spPr>
          <a:xfrm>
            <a:off x="7321654" y="5251971"/>
            <a:ext cx="662216" cy="6837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" name="Rounded Rectangle 18"/>
          <p:cNvSpPr/>
          <p:nvPr/>
        </p:nvSpPr>
        <p:spPr>
          <a:xfrm>
            <a:off x="7328403" y="5973462"/>
            <a:ext cx="671627" cy="69944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3" name="Rounded Rectangle 19"/>
          <p:cNvSpPr/>
          <p:nvPr/>
        </p:nvSpPr>
        <p:spPr>
          <a:xfrm>
            <a:off x="8321611" y="5262236"/>
            <a:ext cx="680269" cy="67352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4" name="Rounded Rectangle 20"/>
          <p:cNvSpPr/>
          <p:nvPr/>
        </p:nvSpPr>
        <p:spPr>
          <a:xfrm>
            <a:off x="8321611" y="5985068"/>
            <a:ext cx="680267" cy="6878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5" name="Oval 21"/>
          <p:cNvSpPr/>
          <p:nvPr/>
        </p:nvSpPr>
        <p:spPr>
          <a:xfrm>
            <a:off x="7364669" y="5336940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6" name="Oval 22"/>
          <p:cNvSpPr/>
          <p:nvPr/>
        </p:nvSpPr>
        <p:spPr>
          <a:xfrm>
            <a:off x="8366219" y="5344735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7" name="Oval 23"/>
          <p:cNvSpPr/>
          <p:nvPr/>
        </p:nvSpPr>
        <p:spPr>
          <a:xfrm>
            <a:off x="8366531" y="5610316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8" name="Oval 24"/>
          <p:cNvSpPr/>
          <p:nvPr/>
        </p:nvSpPr>
        <p:spPr>
          <a:xfrm>
            <a:off x="8500486" y="5478736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9" name="Oval 25"/>
          <p:cNvSpPr/>
          <p:nvPr/>
        </p:nvSpPr>
        <p:spPr>
          <a:xfrm>
            <a:off x="8653995" y="5359005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0" name="Oval 26"/>
          <p:cNvSpPr/>
          <p:nvPr/>
        </p:nvSpPr>
        <p:spPr>
          <a:xfrm>
            <a:off x="8468064" y="6048862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1" name="Oval 27"/>
          <p:cNvSpPr/>
          <p:nvPr/>
        </p:nvSpPr>
        <p:spPr>
          <a:xfrm>
            <a:off x="8615739" y="6149273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2" name="Oval 28"/>
          <p:cNvSpPr/>
          <p:nvPr/>
        </p:nvSpPr>
        <p:spPr>
          <a:xfrm>
            <a:off x="8350395" y="6201337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3" name="Oval 29"/>
          <p:cNvSpPr/>
          <p:nvPr/>
        </p:nvSpPr>
        <p:spPr>
          <a:xfrm>
            <a:off x="8534380" y="6290405"/>
            <a:ext cx="274320" cy="27432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4" name="Oval 35"/>
          <p:cNvSpPr/>
          <p:nvPr/>
        </p:nvSpPr>
        <p:spPr>
          <a:xfrm>
            <a:off x="7987887" y="2813783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5" name="Curved Connector 38"/>
          <p:cNvCxnSpPr>
            <a:stCxn id="114" idx="4"/>
          </p:cNvCxnSpPr>
          <p:nvPr/>
        </p:nvCxnSpPr>
        <p:spPr>
          <a:xfrm rot="5400000">
            <a:off x="6806972" y="3933896"/>
            <a:ext cx="2163868" cy="472283"/>
          </a:xfrm>
          <a:prstGeom prst="curvedConnector3">
            <a:avLst/>
          </a:prstGeom>
          <a:ln w="25400">
            <a:solidFill>
              <a:srgbClr val="33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urved Connector 40"/>
          <p:cNvCxnSpPr>
            <a:stCxn id="114" idx="4"/>
            <a:endCxn id="113" idx="0"/>
          </p:cNvCxnSpPr>
          <p:nvPr/>
        </p:nvCxnSpPr>
        <p:spPr>
          <a:xfrm rot="16200000" flipH="1">
            <a:off x="6797142" y="4416007"/>
            <a:ext cx="3202302" cy="546493"/>
          </a:xfrm>
          <a:prstGeom prst="curvedConnector3">
            <a:avLst>
              <a:gd name="adj1" fmla="val 4344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Alternate Process 44"/>
          <p:cNvSpPr/>
          <p:nvPr/>
        </p:nvSpPr>
        <p:spPr>
          <a:xfrm>
            <a:off x="7437680" y="3212812"/>
            <a:ext cx="1337126" cy="488264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FTL at host</a:t>
            </a:r>
            <a:endParaRPr lang="en-US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0" name="Rounded Rectangular Callout 74"/>
          <p:cNvSpPr/>
          <p:nvPr/>
        </p:nvSpPr>
        <p:spPr>
          <a:xfrm>
            <a:off x="6568241" y="2054802"/>
            <a:ext cx="2851190" cy="654567"/>
          </a:xfrm>
          <a:prstGeom prst="wedgeRoundRectCallout">
            <a:avLst>
              <a:gd name="adj1" fmla="val -19462"/>
              <a:gd name="adj2" fmla="val 64750"/>
              <a:gd name="adj3" fmla="val 16667"/>
            </a:avLst>
          </a:prstGeom>
          <a:solidFill>
            <a:schemeClr val="bg1"/>
          </a:solidFill>
          <a:ln w="508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OS </a:t>
            </a:r>
            <a:r>
              <a:rPr lang="en-US" altLang="zh-CN" sz="200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needs </a:t>
            </a:r>
            <a:r>
              <a:rPr lang="en-US" altLang="zh-CN" sz="2000" dirty="0" smtClean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to know </a:t>
            </a:r>
            <a:r>
              <a:rPr lang="en-US" altLang="zh-CN" sz="20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where IOs are mapped</a:t>
            </a:r>
          </a:p>
        </p:txBody>
      </p:sp>
      <p:sp>
        <p:nvSpPr>
          <p:cNvPr id="121" name="TextBox 1"/>
          <p:cNvSpPr txBox="1"/>
          <p:nvPr/>
        </p:nvSpPr>
        <p:spPr>
          <a:xfrm rot="16894245">
            <a:off x="7172616" y="4550288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Fast!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2" name="TextBox 61"/>
          <p:cNvSpPr txBox="1"/>
          <p:nvPr/>
        </p:nvSpPr>
        <p:spPr>
          <a:xfrm rot="4123331">
            <a:off x="8447641" y="4592975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Busy!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3" name="Oval 67"/>
          <p:cNvSpPr/>
          <p:nvPr/>
        </p:nvSpPr>
        <p:spPr>
          <a:xfrm>
            <a:off x="8727222" y="6339365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4" name="Oval 72"/>
          <p:cNvSpPr/>
          <p:nvPr/>
        </p:nvSpPr>
        <p:spPr>
          <a:xfrm>
            <a:off x="7516318" y="6347634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7" name="Straight Connector 22"/>
          <p:cNvCxnSpPr/>
          <p:nvPr/>
        </p:nvCxnSpPr>
        <p:spPr>
          <a:xfrm>
            <a:off x="6514759" y="3825786"/>
            <a:ext cx="4834888" cy="25758"/>
          </a:xfrm>
          <a:prstGeom prst="line">
            <a:avLst/>
          </a:prstGeom>
          <a:ln w="57150">
            <a:solidFill>
              <a:srgbClr val="33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23"/>
          <p:cNvSpPr txBox="1"/>
          <p:nvPr/>
        </p:nvSpPr>
        <p:spPr>
          <a:xfrm>
            <a:off x="5854685" y="3212812"/>
            <a:ext cx="628698" cy="46166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OS</a:t>
            </a:r>
            <a:endParaRPr lang="en-US" sz="2400" b="1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9" name="Rounded Rectangular Callout 46"/>
          <p:cNvSpPr/>
          <p:nvPr/>
        </p:nvSpPr>
        <p:spPr>
          <a:xfrm>
            <a:off x="9560679" y="1781468"/>
            <a:ext cx="1998126" cy="952787"/>
          </a:xfrm>
          <a:prstGeom prst="wedgeRoundRectCallout">
            <a:avLst>
              <a:gd name="adj1" fmla="val -100569"/>
              <a:gd name="adj2" fmla="val 90361"/>
              <a:gd name="adj3" fmla="val 16667"/>
            </a:avLst>
          </a:prstGeom>
          <a:solidFill>
            <a:srgbClr val="00B0F0"/>
          </a:solidFill>
          <a:ln w="50800"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FTL </a:t>
            </a:r>
            <a:r>
              <a:rPr 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should be </a:t>
            </a:r>
            <a:r>
              <a:rPr lang="en-US" sz="20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visible </a:t>
            </a:r>
            <a:r>
              <a:rPr lang="en-US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 OS!</a:t>
            </a:r>
            <a:endParaRPr lang="en-US" sz="20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32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79" y="4094266"/>
            <a:ext cx="844569" cy="844569"/>
          </a:xfrm>
          <a:prstGeom prst="rect">
            <a:avLst/>
          </a:prstGeom>
        </p:spPr>
      </p:pic>
      <p:sp>
        <p:nvSpPr>
          <p:cNvPr id="133" name="TextBox 25"/>
          <p:cNvSpPr txBox="1"/>
          <p:nvPr/>
        </p:nvSpPr>
        <p:spPr>
          <a:xfrm>
            <a:off x="5371921" y="5007264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Open-Channel</a:t>
            </a:r>
          </a:p>
          <a:p>
            <a:pPr algn="ctr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SSD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44" name="曲线连接符 143"/>
          <p:cNvCxnSpPr>
            <a:stCxn id="124" idx="0"/>
            <a:endCxn id="104" idx="3"/>
          </p:cNvCxnSpPr>
          <p:nvPr/>
        </p:nvCxnSpPr>
        <p:spPr>
          <a:xfrm rot="5400000" flipH="1" flipV="1">
            <a:off x="8318354" y="5664110"/>
            <a:ext cx="18649" cy="1348400"/>
          </a:xfrm>
          <a:prstGeom prst="curvedConnector4">
            <a:avLst>
              <a:gd name="adj1" fmla="val 14583994"/>
              <a:gd name="adj2" fmla="val 27703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10185547" y="4088645"/>
            <a:ext cx="972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GC</a:t>
            </a:r>
            <a:endParaRPr kumimoji="1" lang="zh-CN" altLang="en-US" sz="2400" dirty="0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5" name="Rounded Rectangular Callout 78"/>
          <p:cNvSpPr/>
          <p:nvPr/>
        </p:nvSpPr>
        <p:spPr>
          <a:xfrm>
            <a:off x="9507936" y="5101039"/>
            <a:ext cx="1886733" cy="1036032"/>
          </a:xfrm>
          <a:prstGeom prst="wedgeRoundRectCallout">
            <a:avLst>
              <a:gd name="adj1" fmla="val -6701"/>
              <a:gd name="adj2" fmla="val -107248"/>
              <a:gd name="adj3" fmla="val 16667"/>
            </a:avLst>
          </a:prstGeom>
          <a:solidFill>
            <a:srgbClr val="00B0F0"/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OS </a:t>
            </a:r>
            <a:r>
              <a:rPr lang="en-US" altLang="zh-CN" sz="2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need to </a:t>
            </a:r>
            <a:r>
              <a:rPr lang="en-US" altLang="zh-CN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capture all GCs</a:t>
            </a:r>
          </a:p>
        </p:txBody>
      </p:sp>
      <p:sp>
        <p:nvSpPr>
          <p:cNvPr id="41" name="Oval 35"/>
          <p:cNvSpPr/>
          <p:nvPr/>
        </p:nvSpPr>
        <p:spPr>
          <a:xfrm>
            <a:off x="7385503" y="5634466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8" grpId="0" animBg="1"/>
      <p:bldP spid="120" grpId="0" animBg="1"/>
      <p:bldP spid="121" grpId="0"/>
      <p:bldP spid="122" grpId="0"/>
      <p:bldP spid="123" grpId="0" animBg="1"/>
      <p:bldP spid="124" grpId="0" animBg="1"/>
      <p:bldP spid="128" grpId="0"/>
      <p:bldP spid="119" grpId="0" animBg="1"/>
      <p:bldP spid="133" grpId="0"/>
      <p:bldP spid="157" grpId="0"/>
      <p:bldP spid="125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MittSSD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36522" y="1516663"/>
                <a:ext cx="765941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>
                    <a:solidFill>
                      <a:schemeClr val="bg1">
                        <a:lumMod val="65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W</a:t>
                </a:r>
                <a:r>
                  <a:rPr kumimoji="1" lang="en-US" altLang="zh-CN" sz="2800" dirty="0" smtClean="0">
                    <a:solidFill>
                      <a:schemeClr val="bg1">
                        <a:lumMod val="65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hite-box</a:t>
                </a:r>
                <a:r>
                  <a:rPr kumimoji="1" lang="zh-CN" altLang="en-US" sz="2800" dirty="0" smtClean="0">
                    <a:solidFill>
                      <a:schemeClr val="bg1">
                        <a:lumMod val="65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800" dirty="0" smtClean="0">
                    <a:solidFill>
                      <a:schemeClr val="bg1">
                        <a:lumMod val="65000"/>
                      </a:schemeClr>
                    </a:solidFill>
                    <a:latin typeface="Gill Sans" charset="0"/>
                    <a:ea typeface="Gill Sans" charset="0"/>
                    <a:cs typeface="Gill Sans" charset="0"/>
                  </a:rPr>
                  <a:t>knowledge</a:t>
                </a:r>
              </a:p>
              <a:p>
                <a:pPr marL="914400" lvl="1" indent="-457200">
                  <a:buFont typeface="Arial" charset="0"/>
                  <a:buChar char="•"/>
                </a:pPr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914400" lvl="1" indent="-457200">
                  <a:buFont typeface="Arial" charset="0"/>
                  <a:buChar char="•"/>
                </a:pPr>
                <a:r>
                  <a:rPr kumimoji="1"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Performance</a:t>
                </a:r>
              </a:p>
              <a:p>
                <a:pPr marL="1371600" lvl="2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Keep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𝑛𝑒𝑥𝑡𝐴𝑣𝑎𝑖𝑙𝑎𝑏𝑙𝑒</m:t>
                        </m:r>
                      </m:sub>
                    </m:sSub>
                  </m:oMath>
                </a14:m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for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every</a:t>
                </a:r>
                <a:r>
                  <a:rPr kumimoji="1" lang="zh-CN" altLang="en-US" sz="24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chip</a:t>
                </a:r>
              </a:p>
              <a:p>
                <a:pPr marL="1371600" lvl="2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Gill Sans" charset="0"/>
                        <a:cs typeface="Gill Sans" charset="0"/>
                      </a:rPr>
                      <m:t>=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𝑛𝑒𝑥𝑡𝐴𝑣𝑎𝑖𝑙𝑎𝑏𝑙𝑒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charset="0"/>
                        <a:ea typeface="Gill Sans" charset="0"/>
                        <a:cs typeface="Gill Sans" charset="0"/>
                      </a:rPr>
                      <m:t> − 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𝑛𝑜𝑤</m:t>
                        </m:r>
                      </m:sub>
                    </m:sSub>
                  </m:oMath>
                </a14:m>
                <a:endParaRPr kumimoji="1" lang="en-US" altLang="zh-CN" sz="24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1371600" lvl="2" indent="-457200">
                  <a:buFont typeface="Arial" charset="0"/>
                  <a:buChar char="•"/>
                </a:pPr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kumimoji="1" lang="en-US" altLang="zh-CN" sz="2400" dirty="0">
                    <a:latin typeface="Gill Sans" charset="0"/>
                    <a:ea typeface="Gill Sans" charset="0"/>
                    <a:cs typeface="Gill Sans" charset="0"/>
                  </a:rPr>
                  <a:t> &gt; SLO, 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reject</a:t>
                </a:r>
              </a:p>
              <a:p>
                <a:pPr marL="1371600" lvl="2" indent="-457200">
                  <a:buFont typeface="Arial" charset="0"/>
                  <a:buChar char="•"/>
                </a:pP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O(</a:t>
                </a:r>
                <a:r>
                  <a:rPr kumimoji="1" lang="en-US" altLang="zh-CN" sz="2400" dirty="0" smtClean="0">
                    <a:latin typeface="Gurmukhi MT" charset="0"/>
                    <a:ea typeface="Gurmukhi MT" charset="0"/>
                    <a:cs typeface="Gurmukhi MT" charset="0"/>
                  </a:rPr>
                  <a:t>1</a:t>
                </a:r>
                <a:r>
                  <a:rPr kumimoji="1" lang="en-US" altLang="zh-CN" sz="2400" dirty="0" smtClean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</a:p>
              <a:p>
                <a:pPr marL="914400" lvl="1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1371600" lvl="2" indent="-457200">
                  <a:buFont typeface="Arial" charset="0"/>
                  <a:buChar char="•"/>
                </a:pPr>
                <a:endParaRPr kumimoji="1"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1371600" lvl="2" indent="-457200">
                  <a:buFont typeface="Arial" charset="0"/>
                  <a:buChar char="•"/>
                </a:pPr>
                <a:endParaRPr kumimoji="1" lang="en-US" altLang="zh-CN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22" y="1516663"/>
                <a:ext cx="7659414" cy="4154984"/>
              </a:xfrm>
              <a:prstGeom prst="rect">
                <a:avLst/>
              </a:prstGeom>
              <a:blipFill rotWithShape="0">
                <a:blip r:embed="rId3"/>
                <a:stretch>
                  <a:fillRect t="-1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251791" y="5605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28" name="Shape 432"/>
          <p:cNvCxnSpPr/>
          <p:nvPr/>
        </p:nvCxnSpPr>
        <p:spPr>
          <a:xfrm flipV="1">
            <a:off x="7910163" y="4747665"/>
            <a:ext cx="195076" cy="3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432"/>
          <p:cNvCxnSpPr/>
          <p:nvPr/>
        </p:nvCxnSpPr>
        <p:spPr>
          <a:xfrm rot="16200000">
            <a:off x="8007701" y="5309994"/>
            <a:ext cx="0" cy="195079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" name="Shape 411"/>
          <p:cNvCxnSpPr/>
          <p:nvPr/>
        </p:nvCxnSpPr>
        <p:spPr>
          <a:xfrm flipH="1" flipV="1">
            <a:off x="7899643" y="4375801"/>
            <a:ext cx="10518" cy="1379680"/>
          </a:xfrm>
          <a:prstGeom prst="straightConnector1">
            <a:avLst/>
          </a:prstGeom>
          <a:noFill/>
          <a:ln w="1016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" name="Shape 432"/>
          <p:cNvCxnSpPr/>
          <p:nvPr/>
        </p:nvCxnSpPr>
        <p:spPr>
          <a:xfrm flipV="1">
            <a:off x="8912013" y="4759272"/>
            <a:ext cx="195076" cy="3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" name="Shape 432"/>
          <p:cNvCxnSpPr/>
          <p:nvPr/>
        </p:nvCxnSpPr>
        <p:spPr>
          <a:xfrm rot="16200000">
            <a:off x="9009551" y="5321600"/>
            <a:ext cx="0" cy="195079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" name="Shape 411"/>
          <p:cNvCxnSpPr/>
          <p:nvPr/>
        </p:nvCxnSpPr>
        <p:spPr>
          <a:xfrm flipH="1" flipV="1">
            <a:off x="8901498" y="4387407"/>
            <a:ext cx="10513" cy="1368074"/>
          </a:xfrm>
          <a:prstGeom prst="straightConnector1">
            <a:avLst/>
          </a:prstGeom>
          <a:noFill/>
          <a:ln w="1016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432"/>
          <p:cNvCxnSpPr/>
          <p:nvPr/>
        </p:nvCxnSpPr>
        <p:spPr>
          <a:xfrm flipV="1">
            <a:off x="10213638" y="4759272"/>
            <a:ext cx="195076" cy="3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432"/>
          <p:cNvCxnSpPr/>
          <p:nvPr/>
        </p:nvCxnSpPr>
        <p:spPr>
          <a:xfrm rot="16200000">
            <a:off x="10311176" y="5321600"/>
            <a:ext cx="0" cy="195079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411"/>
          <p:cNvCxnSpPr/>
          <p:nvPr/>
        </p:nvCxnSpPr>
        <p:spPr>
          <a:xfrm flipH="1" flipV="1">
            <a:off x="10203121" y="4387407"/>
            <a:ext cx="10515" cy="1368074"/>
          </a:xfrm>
          <a:prstGeom prst="straightConnector1">
            <a:avLst/>
          </a:prstGeom>
          <a:noFill/>
          <a:ln w="10160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" name="TextBox 88"/>
          <p:cNvSpPr txBox="1"/>
          <p:nvPr/>
        </p:nvSpPr>
        <p:spPr>
          <a:xfrm rot="10800000">
            <a:off x="9805999" y="5355371"/>
            <a:ext cx="335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000" b="1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2000" b="1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8" name="Rounded Rectangle 89"/>
          <p:cNvSpPr/>
          <p:nvPr/>
        </p:nvSpPr>
        <p:spPr>
          <a:xfrm>
            <a:off x="8075668" y="4375801"/>
            <a:ext cx="662216" cy="6837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Rounded Rectangle 95"/>
          <p:cNvSpPr/>
          <p:nvPr/>
        </p:nvSpPr>
        <p:spPr>
          <a:xfrm>
            <a:off x="8727494" y="2088544"/>
            <a:ext cx="1155298" cy="19625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0" name="TextBox 96"/>
          <p:cNvSpPr txBox="1"/>
          <p:nvPr/>
        </p:nvSpPr>
        <p:spPr>
          <a:xfrm rot="16200000">
            <a:off x="8549866" y="2799619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FIFO</a:t>
            </a: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1" name="Oval 100"/>
          <p:cNvSpPr/>
          <p:nvPr/>
        </p:nvSpPr>
        <p:spPr>
          <a:xfrm>
            <a:off x="9372358" y="3573022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2" name="Rounded Rectangle 102"/>
          <p:cNvSpPr/>
          <p:nvPr/>
        </p:nvSpPr>
        <p:spPr>
          <a:xfrm>
            <a:off x="8082417" y="5097292"/>
            <a:ext cx="671627" cy="69944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Rounded Rectangle 103"/>
          <p:cNvSpPr/>
          <p:nvPr/>
        </p:nvSpPr>
        <p:spPr>
          <a:xfrm>
            <a:off x="9075625" y="4386066"/>
            <a:ext cx="680269" cy="67352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Rounded Rectangle 104"/>
          <p:cNvSpPr/>
          <p:nvPr/>
        </p:nvSpPr>
        <p:spPr>
          <a:xfrm>
            <a:off x="9075625" y="5108898"/>
            <a:ext cx="680267" cy="68783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Rounded Rectangle 105"/>
          <p:cNvSpPr/>
          <p:nvPr/>
        </p:nvSpPr>
        <p:spPr>
          <a:xfrm>
            <a:off x="10401073" y="5108898"/>
            <a:ext cx="645077" cy="64658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ounded Rectangle 106"/>
          <p:cNvSpPr/>
          <p:nvPr/>
        </p:nvSpPr>
        <p:spPr>
          <a:xfrm>
            <a:off x="10401073" y="4386066"/>
            <a:ext cx="645077" cy="67352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Oval 107"/>
          <p:cNvSpPr/>
          <p:nvPr/>
        </p:nvSpPr>
        <p:spPr>
          <a:xfrm>
            <a:off x="8118683" y="4460770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Oval 110"/>
          <p:cNvSpPr/>
          <p:nvPr/>
        </p:nvSpPr>
        <p:spPr>
          <a:xfrm>
            <a:off x="9120233" y="4468565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9" name="Oval 112"/>
          <p:cNvSpPr/>
          <p:nvPr/>
        </p:nvSpPr>
        <p:spPr>
          <a:xfrm>
            <a:off x="9120233" y="5179904"/>
            <a:ext cx="274320" cy="27432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TextBox 117"/>
          <p:cNvSpPr txBox="1"/>
          <p:nvPr/>
        </p:nvSpPr>
        <p:spPr>
          <a:xfrm>
            <a:off x="10213636" y="2127324"/>
            <a:ext cx="1401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Parallel channels &amp; chips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118"/>
          <p:cNvCxnSpPr/>
          <p:nvPr/>
        </p:nvCxnSpPr>
        <p:spPr>
          <a:xfrm flipV="1">
            <a:off x="10445533" y="3327653"/>
            <a:ext cx="468933" cy="454434"/>
          </a:xfrm>
          <a:prstGeom prst="line">
            <a:avLst/>
          </a:prstGeom>
          <a:ln w="254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20"/>
          <p:cNvSpPr txBox="1"/>
          <p:nvPr/>
        </p:nvSpPr>
        <p:spPr>
          <a:xfrm>
            <a:off x="10220533" y="3554870"/>
            <a:ext cx="1112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rPr>
              <a:t>&lt;</a:t>
            </a:r>
            <a:r>
              <a:rPr lang="en-US" sz="2400" dirty="0" smtClean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rPr>
              <a:t> 20ms</a:t>
            </a:r>
          </a:p>
          <a:p>
            <a:r>
              <a:rPr lang="en-US" sz="2400" dirty="0" smtClean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rPr>
              <a:t>Accept</a:t>
            </a:r>
            <a:endParaRPr lang="en-US" sz="2400" dirty="0">
              <a:solidFill>
                <a:srgbClr val="33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Oval 99"/>
          <p:cNvSpPr/>
          <p:nvPr/>
        </p:nvSpPr>
        <p:spPr>
          <a:xfrm>
            <a:off x="9372358" y="3172639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Oval 98"/>
          <p:cNvSpPr/>
          <p:nvPr/>
        </p:nvSpPr>
        <p:spPr>
          <a:xfrm>
            <a:off x="9372358" y="2772256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97"/>
          <p:cNvSpPr/>
          <p:nvPr/>
        </p:nvSpPr>
        <p:spPr>
          <a:xfrm>
            <a:off x="9372358" y="2371873"/>
            <a:ext cx="274320" cy="2743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1"/>
          <p:cNvSpPr/>
          <p:nvPr/>
        </p:nvSpPr>
        <p:spPr>
          <a:xfrm>
            <a:off x="9374540" y="3567270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Oval 52"/>
          <p:cNvSpPr/>
          <p:nvPr/>
        </p:nvSpPr>
        <p:spPr>
          <a:xfrm>
            <a:off x="9374540" y="3166887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Oval 53"/>
          <p:cNvSpPr/>
          <p:nvPr/>
        </p:nvSpPr>
        <p:spPr>
          <a:xfrm>
            <a:off x="9374540" y="2766504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9" name="Oval 54"/>
          <p:cNvSpPr/>
          <p:nvPr/>
        </p:nvSpPr>
        <p:spPr>
          <a:xfrm>
            <a:off x="9374540" y="2366121"/>
            <a:ext cx="274320" cy="2743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ounded Rectangular Callout 46"/>
              <p:cNvSpPr/>
              <p:nvPr/>
            </p:nvSpPr>
            <p:spPr>
              <a:xfrm>
                <a:off x="6635250" y="6049855"/>
                <a:ext cx="1754563" cy="738949"/>
              </a:xfrm>
              <a:prstGeom prst="wedgeRoundRectCallout">
                <a:avLst>
                  <a:gd name="adj1" fmla="val 40758"/>
                  <a:gd name="adj2" fmla="val -75941"/>
                  <a:gd name="adj3" fmla="val 16667"/>
                </a:avLst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Chip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1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&lt;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20ms</a:t>
                </a:r>
                <a:endParaRPr lang="en-US" sz="2000" b="1" i="1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92" name="Rounded 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250" y="6049855"/>
                <a:ext cx="1754563" cy="738949"/>
              </a:xfrm>
              <a:prstGeom prst="wedgeRoundRectCallout">
                <a:avLst>
                  <a:gd name="adj1" fmla="val 40758"/>
                  <a:gd name="adj2" fmla="val -75941"/>
                  <a:gd name="adj3" fmla="val 16667"/>
                </a:avLst>
              </a:prstGeom>
              <a:blipFill rotWithShape="0">
                <a:blip r:embed="rId4"/>
                <a:stretch>
                  <a:fillRect b="-50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ounded Rectangular Callout 46"/>
              <p:cNvSpPr/>
              <p:nvPr/>
            </p:nvSpPr>
            <p:spPr>
              <a:xfrm>
                <a:off x="8530224" y="6065722"/>
                <a:ext cx="1672897" cy="738949"/>
              </a:xfrm>
              <a:prstGeom prst="wedgeRoundRectCallout">
                <a:avLst>
                  <a:gd name="adj1" fmla="val 2624"/>
                  <a:gd name="adj2" fmla="val -82721"/>
                  <a:gd name="adj3" fmla="val 16667"/>
                </a:avLst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Chip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2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kumimoji="1" lang="en-US" altLang="zh-CN" sz="2000" i="1" dirty="0" smtClean="0">
                  <a:latin typeface="Cambria Math" charset="0"/>
                  <a:ea typeface="Gill Sans" charset="0"/>
                  <a:cs typeface="Gill Sans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&lt;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20ms</a:t>
                </a:r>
                <a:endParaRPr lang="en-US" altLang="zh-CN" sz="2000" b="1" i="1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93" name="Rounded 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224" y="6065722"/>
                <a:ext cx="1672897" cy="738949"/>
              </a:xfrm>
              <a:prstGeom prst="wedgeRoundRectCallout">
                <a:avLst>
                  <a:gd name="adj1" fmla="val 2624"/>
                  <a:gd name="adj2" fmla="val -82721"/>
                  <a:gd name="adj3" fmla="val 16667"/>
                </a:avLst>
              </a:prstGeom>
              <a:blipFill rotWithShape="0">
                <a:blip r:embed="rId5"/>
                <a:stretch>
                  <a:fillRect b="-487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ounded Rectangular Callout 46"/>
              <p:cNvSpPr/>
              <p:nvPr/>
            </p:nvSpPr>
            <p:spPr>
              <a:xfrm>
                <a:off x="10309093" y="6045870"/>
                <a:ext cx="1753471" cy="738949"/>
              </a:xfrm>
              <a:prstGeom prst="wedgeRoundRectCallout">
                <a:avLst>
                  <a:gd name="adj1" fmla="val -27810"/>
                  <a:gd name="adj2" fmla="val -87806"/>
                  <a:gd name="adj3" fmla="val 16667"/>
                </a:avLst>
              </a:prstGeom>
              <a:solidFill>
                <a:srgbClr val="00B0F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Chip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n</a:t>
                </a:r>
                <a:r>
                  <a:rPr lang="zh-CN" altLang="en-US" sz="2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  <m:r>
                      <a:rPr kumimoji="1" lang="en-US" altLang="zh-CN" sz="2000" i="1"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&lt;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20ms</a:t>
                </a:r>
                <a:endParaRPr lang="en-US" altLang="zh-CN" sz="2000" b="1" i="1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94" name="Rounded Rectangular Callout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9093" y="6045870"/>
                <a:ext cx="1753471" cy="738949"/>
              </a:xfrm>
              <a:prstGeom prst="wedgeRoundRectCallout">
                <a:avLst>
                  <a:gd name="adj1" fmla="val -27810"/>
                  <a:gd name="adj2" fmla="val -87806"/>
                  <a:gd name="adj3" fmla="val 16667"/>
                </a:avLst>
              </a:prstGeom>
              <a:blipFill rotWithShape="0">
                <a:blip r:embed="rId6"/>
                <a:stretch>
                  <a:fillRect b="-47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10339 0.175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881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-0.0931 0.31273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61" y="15625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0703 0.35672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1782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10169 0.41505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20856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0" grpId="0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2" grpId="0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7" grpId="0" animBg="1"/>
      <p:bldP spid="58" grpId="0" animBg="1"/>
      <p:bldP spid="59" grpId="0" animBg="1"/>
      <p:bldP spid="92" grpId="0" animBg="1"/>
      <p:bldP spid="93" grpId="0" animBg="1"/>
      <p:bldP spid="9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MittSSD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522" y="1516663"/>
            <a:ext cx="765941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kumimoji="1" lang="en-US" altLang="zh-CN" sz="2800" dirty="0" smtClean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hite-box</a:t>
            </a:r>
            <a:r>
              <a:rPr kumimoji="1" lang="zh-CN" altLang="en-US" sz="2800" dirty="0" smtClean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knowledge</a:t>
            </a:r>
          </a:p>
          <a:p>
            <a:pPr marL="914400" lvl="1" indent="-457200"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>
                    <a:lumMod val="6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Performance</a:t>
            </a:r>
          </a:p>
          <a:p>
            <a:pPr marL="914400" lvl="1" indent="-457200">
              <a:buFont typeface="Arial" charset="0"/>
              <a:buChar char="•"/>
            </a:pPr>
            <a:endParaRPr kumimoji="1" lang="en-US" altLang="zh-CN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Accuracy</a:t>
            </a:r>
            <a:endParaRPr kumimoji="1"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pPr marL="1371600" lvl="2" indent="-457200">
              <a:buFont typeface="Arial" charset="0"/>
              <a:buChar char="•"/>
            </a:pP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Know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the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chip-level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read/write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latency</a:t>
            </a:r>
          </a:p>
          <a:p>
            <a:pPr marL="1371600" lvl="2" indent="-457200">
              <a:buFont typeface="Arial" charset="0"/>
              <a:buChar char="•"/>
            </a:pP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Write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latency</a:t>
            </a:r>
            <a:r>
              <a:rPr kumimoji="1"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variability</a:t>
            </a:r>
            <a:endParaRPr kumimoji="1" lang="en-US" altLang="zh-CN" sz="2400" dirty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buFont typeface="Arial" charset="0"/>
              <a:buChar char="•"/>
            </a:pPr>
            <a:endParaRPr kumimoji="1"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pPr marL="1371600" lvl="2" indent="-457200">
              <a:buFont typeface="Arial" charset="0"/>
              <a:buChar char="•"/>
            </a:pPr>
            <a:endParaRPr kumimoji="1" lang="en-US" altLang="zh-CN" sz="2800" dirty="0">
              <a:latin typeface="Gill Sans" charset="0"/>
              <a:ea typeface="Gill Sans" charset="0"/>
              <a:cs typeface="Gill Sans" charset="0"/>
            </a:endParaRPr>
          </a:p>
          <a:p>
            <a:pPr marL="1371600" lvl="2" indent="-457200">
              <a:buFont typeface="Arial" charset="0"/>
              <a:buChar char="•"/>
            </a:pPr>
            <a:endParaRPr kumimoji="1" lang="en-US" altLang="zh-CN" sz="2800" dirty="0" smtClean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791" y="5605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Rounded Rectangle 58"/>
          <p:cNvSpPr/>
          <p:nvPr/>
        </p:nvSpPr>
        <p:spPr>
          <a:xfrm>
            <a:off x="9369819" y="4597719"/>
            <a:ext cx="1275270" cy="193570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62"/>
          <p:cNvSpPr/>
          <p:nvPr/>
        </p:nvSpPr>
        <p:spPr>
          <a:xfrm>
            <a:off x="9700884" y="4808029"/>
            <a:ext cx="831468" cy="212249"/>
          </a:xfrm>
          <a:prstGeom prst="rect">
            <a:avLst/>
          </a:prstGeom>
          <a:solidFill>
            <a:srgbClr val="33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3"/>
          <p:cNvSpPr/>
          <p:nvPr/>
        </p:nvSpPr>
        <p:spPr>
          <a:xfrm>
            <a:off x="9700884" y="5021184"/>
            <a:ext cx="831467" cy="2520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4"/>
          <p:cNvSpPr/>
          <p:nvPr/>
        </p:nvSpPr>
        <p:spPr>
          <a:xfrm>
            <a:off x="9700884" y="5267126"/>
            <a:ext cx="831467" cy="202911"/>
          </a:xfrm>
          <a:prstGeom prst="rect">
            <a:avLst/>
          </a:prstGeom>
          <a:solidFill>
            <a:srgbClr val="33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5"/>
          <p:cNvSpPr/>
          <p:nvPr/>
        </p:nvSpPr>
        <p:spPr>
          <a:xfrm>
            <a:off x="9700884" y="5480085"/>
            <a:ext cx="831467" cy="178806"/>
          </a:xfrm>
          <a:prstGeom prst="rect">
            <a:avLst/>
          </a:prstGeom>
          <a:solidFill>
            <a:srgbClr val="33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6"/>
          <p:cNvSpPr/>
          <p:nvPr/>
        </p:nvSpPr>
        <p:spPr>
          <a:xfrm>
            <a:off x="9700884" y="5658891"/>
            <a:ext cx="833469" cy="2546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80"/>
          <p:cNvSpPr/>
          <p:nvPr/>
        </p:nvSpPr>
        <p:spPr>
          <a:xfrm>
            <a:off x="9700884" y="5882461"/>
            <a:ext cx="833469" cy="208128"/>
          </a:xfrm>
          <a:prstGeom prst="rect">
            <a:avLst/>
          </a:prstGeom>
          <a:solidFill>
            <a:srgbClr val="33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81"/>
          <p:cNvSpPr/>
          <p:nvPr/>
        </p:nvSpPr>
        <p:spPr>
          <a:xfrm>
            <a:off x="9700884" y="6090589"/>
            <a:ext cx="833469" cy="212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组 25"/>
          <p:cNvGrpSpPr/>
          <p:nvPr/>
        </p:nvGrpSpPr>
        <p:grpSpPr>
          <a:xfrm>
            <a:off x="10591704" y="4717518"/>
            <a:ext cx="592407" cy="1445697"/>
            <a:chOff x="9513119" y="4728467"/>
            <a:chExt cx="592407" cy="1445697"/>
          </a:xfrm>
        </p:grpSpPr>
        <p:sp>
          <p:nvSpPr>
            <p:cNvPr id="17" name="TextBox 54"/>
            <p:cNvSpPr txBox="1"/>
            <p:nvPr/>
          </p:nvSpPr>
          <p:spPr>
            <a:xfrm>
              <a:off x="9513119" y="472846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FF00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US" dirty="0" smtClean="0">
                  <a:solidFill>
                    <a:srgbClr val="33FF00"/>
                  </a:solidFill>
                  <a:latin typeface="Gill Sans" charset="0"/>
                  <a:ea typeface="Gill Sans" charset="0"/>
                  <a:cs typeface="Gill Sans" charset="0"/>
                </a:rPr>
                <a:t>ms</a:t>
              </a:r>
              <a:endParaRPr lang="en-US" dirty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9" name="TextBox 60"/>
            <p:cNvSpPr txBox="1"/>
            <p:nvPr/>
          </p:nvSpPr>
          <p:spPr>
            <a:xfrm>
              <a:off x="9522018" y="519571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FF00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US" dirty="0" smtClean="0">
                  <a:solidFill>
                    <a:srgbClr val="33FF00"/>
                  </a:solidFill>
                  <a:latin typeface="Gill Sans" charset="0"/>
                  <a:ea typeface="Gill Sans" charset="0"/>
                  <a:cs typeface="Gill Sans" charset="0"/>
                </a:rPr>
                <a:t>ms</a:t>
              </a:r>
              <a:endParaRPr lang="en-US" dirty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70"/>
            <p:cNvSpPr txBox="1"/>
            <p:nvPr/>
          </p:nvSpPr>
          <p:spPr>
            <a:xfrm>
              <a:off x="9526521" y="5395690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FF00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US" dirty="0" smtClean="0">
                  <a:solidFill>
                    <a:srgbClr val="33FF00"/>
                  </a:solidFill>
                  <a:latin typeface="Gill Sans" charset="0"/>
                  <a:ea typeface="Gill Sans" charset="0"/>
                  <a:cs typeface="Gill Sans" charset="0"/>
                </a:rPr>
                <a:t>ms</a:t>
              </a:r>
              <a:endParaRPr lang="en-US" dirty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71"/>
            <p:cNvSpPr txBox="1"/>
            <p:nvPr/>
          </p:nvSpPr>
          <p:spPr>
            <a:xfrm>
              <a:off x="9519530" y="5804832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FF00"/>
                  </a:solidFill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US" dirty="0" smtClean="0">
                  <a:solidFill>
                    <a:srgbClr val="33FF00"/>
                  </a:solidFill>
                  <a:latin typeface="Gill Sans" charset="0"/>
                  <a:ea typeface="Gill Sans" charset="0"/>
                  <a:cs typeface="Gill Sans" charset="0"/>
                </a:rPr>
                <a:t>ms</a:t>
              </a:r>
              <a:endParaRPr lang="en-US" dirty="0">
                <a:solidFill>
                  <a:srgbClr val="33FF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10620221" y="4956594"/>
            <a:ext cx="579583" cy="1425140"/>
            <a:chOff x="9525943" y="4956594"/>
            <a:chExt cx="579583" cy="1425140"/>
          </a:xfrm>
        </p:grpSpPr>
        <p:sp>
          <p:nvSpPr>
            <p:cNvPr id="18" name="TextBox 59"/>
            <p:cNvSpPr txBox="1"/>
            <p:nvPr/>
          </p:nvSpPr>
          <p:spPr>
            <a:xfrm>
              <a:off x="9534842" y="5580356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2ms</a:t>
              </a:r>
              <a:endPara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TextBox 69"/>
            <p:cNvSpPr txBox="1"/>
            <p:nvPr/>
          </p:nvSpPr>
          <p:spPr>
            <a:xfrm>
              <a:off x="9525943" y="495659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2ms</a:t>
              </a:r>
              <a:endPara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75"/>
            <p:cNvSpPr txBox="1"/>
            <p:nvPr/>
          </p:nvSpPr>
          <p:spPr>
            <a:xfrm>
              <a:off x="9539345" y="6012402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2ms</a:t>
              </a:r>
              <a:endPara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4" name="TextBox 77"/>
          <p:cNvSpPr txBox="1"/>
          <p:nvPr/>
        </p:nvSpPr>
        <p:spPr>
          <a:xfrm>
            <a:off x="11044595" y="5115324"/>
            <a:ext cx="114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3FF00"/>
                </a:solidFill>
                <a:latin typeface="Arial" charset="0"/>
                <a:ea typeface="Arial" charset="0"/>
                <a:cs typeface="Arial" charset="0"/>
              </a:rPr>
              <a:t>Lower MLC bits</a:t>
            </a:r>
            <a:endParaRPr lang="en-US" sz="1600" dirty="0">
              <a:solidFill>
                <a:srgbClr val="33FF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TextBox 85"/>
          <p:cNvSpPr txBox="1"/>
          <p:nvPr/>
        </p:nvSpPr>
        <p:spPr>
          <a:xfrm>
            <a:off x="11020098" y="5807973"/>
            <a:ext cx="114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Upper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MLC bits</a:t>
            </a:r>
            <a:endParaRPr lang="en-US" sz="16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2" name="组 31"/>
          <p:cNvGrpSpPr/>
          <p:nvPr/>
        </p:nvGrpSpPr>
        <p:grpSpPr>
          <a:xfrm>
            <a:off x="7370406" y="3726153"/>
            <a:ext cx="1843790" cy="2460881"/>
            <a:chOff x="7298092" y="3116763"/>
            <a:chExt cx="1843790" cy="2460881"/>
          </a:xfrm>
        </p:grpSpPr>
        <p:sp>
          <p:nvSpPr>
            <p:cNvPr id="48" name="矩形 47"/>
            <p:cNvSpPr/>
            <p:nvPr/>
          </p:nvSpPr>
          <p:spPr>
            <a:xfrm>
              <a:off x="7298092" y="3241469"/>
              <a:ext cx="1454046" cy="233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298092" y="3116763"/>
              <a:ext cx="1843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latin typeface="Gill Sans" charset="0"/>
                  <a:ea typeface="Gill Sans" charset="0"/>
                  <a:cs typeface="Gill Sans" charset="0"/>
                </a:rPr>
                <a:t>pages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7522806" y="3878553"/>
            <a:ext cx="1843790" cy="2460881"/>
            <a:chOff x="7298092" y="3116763"/>
            <a:chExt cx="1843790" cy="2460881"/>
          </a:xfrm>
        </p:grpSpPr>
        <p:sp>
          <p:nvSpPr>
            <p:cNvPr id="35" name="矩形 34"/>
            <p:cNvSpPr/>
            <p:nvPr/>
          </p:nvSpPr>
          <p:spPr>
            <a:xfrm>
              <a:off x="7298092" y="3241469"/>
              <a:ext cx="1454046" cy="233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298092" y="3116763"/>
              <a:ext cx="1843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latin typeface="Gill Sans" charset="0"/>
                  <a:ea typeface="Gill Sans" charset="0"/>
                  <a:cs typeface="Gill Sans" charset="0"/>
                </a:rPr>
                <a:t>pages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7675206" y="4030953"/>
            <a:ext cx="1843790" cy="2460881"/>
            <a:chOff x="7298092" y="3116763"/>
            <a:chExt cx="1843790" cy="2460881"/>
          </a:xfrm>
        </p:grpSpPr>
        <p:sp>
          <p:nvSpPr>
            <p:cNvPr id="38" name="矩形 37"/>
            <p:cNvSpPr/>
            <p:nvPr/>
          </p:nvSpPr>
          <p:spPr>
            <a:xfrm>
              <a:off x="7298092" y="3241469"/>
              <a:ext cx="1454046" cy="233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298092" y="3116763"/>
              <a:ext cx="1843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latin typeface="Gill Sans" charset="0"/>
                  <a:ea typeface="Gill Sans" charset="0"/>
                  <a:cs typeface="Gill Sans" charset="0"/>
                </a:rPr>
                <a:t>pages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827606" y="4183353"/>
            <a:ext cx="1843790" cy="2460881"/>
            <a:chOff x="7298092" y="3116763"/>
            <a:chExt cx="1843790" cy="2460881"/>
          </a:xfrm>
        </p:grpSpPr>
        <p:sp>
          <p:nvSpPr>
            <p:cNvPr id="41" name="矩形 40"/>
            <p:cNvSpPr/>
            <p:nvPr/>
          </p:nvSpPr>
          <p:spPr>
            <a:xfrm>
              <a:off x="7298092" y="3241469"/>
              <a:ext cx="1454046" cy="2336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298092" y="3116763"/>
              <a:ext cx="1843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>
                  <a:latin typeface="Gill Sans" charset="0"/>
                  <a:ea typeface="Gill Sans" charset="0"/>
                  <a:cs typeface="Gill Sans" charset="0"/>
                </a:rPr>
                <a:t>pages</a:t>
              </a:r>
              <a:endParaRPr kumimoji="1" lang="zh-CN" alt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14" name="TextBox 68"/>
          <p:cNvSpPr txBox="1"/>
          <p:nvPr/>
        </p:nvSpPr>
        <p:spPr>
          <a:xfrm rot="16200000">
            <a:off x="9100264" y="5292497"/>
            <a:ext cx="811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Pages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9499792" y="4918636"/>
            <a:ext cx="196578" cy="1232656"/>
            <a:chOff x="7670936" y="4779362"/>
            <a:chExt cx="196578" cy="1232656"/>
          </a:xfrm>
        </p:grpSpPr>
        <p:cxnSp>
          <p:nvCxnSpPr>
            <p:cNvPr id="6" name="Shape 432"/>
            <p:cNvCxnSpPr/>
            <p:nvPr/>
          </p:nvCxnSpPr>
          <p:spPr>
            <a:xfrm flipH="1">
              <a:off x="7690972" y="5470037"/>
              <a:ext cx="176542" cy="0"/>
            </a:xfrm>
            <a:prstGeom prst="straightConnector1">
              <a:avLst/>
            </a:prstGeom>
            <a:noFill/>
            <a:ln w="7620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" name="Shape 411"/>
            <p:cNvCxnSpPr/>
            <p:nvPr/>
          </p:nvCxnSpPr>
          <p:spPr>
            <a:xfrm flipH="1">
              <a:off x="7670936" y="4779362"/>
              <a:ext cx="20036" cy="1232656"/>
            </a:xfrm>
            <a:prstGeom prst="straightConnector1">
              <a:avLst/>
            </a:prstGeom>
            <a:noFill/>
            <a:ln w="101600" cap="flat" cmpd="sng">
              <a:solidFill>
                <a:schemeClr val="tx1">
                  <a:lumMod val="50000"/>
                </a:schemeClr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cxnSp>
        <p:nvCxnSpPr>
          <p:cNvPr id="43" name="直线连接符 42"/>
          <p:cNvCxnSpPr/>
          <p:nvPr/>
        </p:nvCxnSpPr>
        <p:spPr>
          <a:xfrm>
            <a:off x="8824452" y="3850859"/>
            <a:ext cx="881662" cy="95717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8976655" y="4002353"/>
            <a:ext cx="719092" cy="101405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9129252" y="4168750"/>
            <a:ext cx="566495" cy="110445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endCxn id="14" idx="2"/>
          </p:cNvCxnSpPr>
          <p:nvPr/>
        </p:nvCxnSpPr>
        <p:spPr>
          <a:xfrm>
            <a:off x="9279684" y="4333913"/>
            <a:ext cx="426430" cy="11586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/>
          <p:cNvCxnSpPr/>
          <p:nvPr/>
        </p:nvCxnSpPr>
        <p:spPr>
          <a:xfrm flipV="1">
            <a:off x="9263991" y="5657715"/>
            <a:ext cx="436892" cy="10026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976655" y="3137339"/>
            <a:ext cx="3055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MLC</a:t>
            </a:r>
            <a:r>
              <a:rPr kumimoji="1" lang="en-US" altLang="zh-CN" sz="24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Multiple level cell</a:t>
            </a:r>
            <a:endParaRPr kumimoji="1" lang="zh-CN" altLang="en-US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6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24" grpId="0"/>
      <p:bldP spid="25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Outline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647495"/>
            <a:ext cx="10515600" cy="4351338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Background</a:t>
            </a:r>
          </a:p>
          <a:p>
            <a:endParaRPr kumimoji="1" lang="en-US" altLang="zh-CN" dirty="0"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Design</a:t>
            </a:r>
          </a:p>
          <a:p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rgbClr val="FF0000"/>
                </a:solidFill>
                <a:latin typeface="Diwan Kufi" charset="-78"/>
                <a:ea typeface="Diwan Kufi" charset="-78"/>
                <a:cs typeface="Diwan Kufi" charset="-78"/>
              </a:rPr>
              <a:t>Evaluation</a:t>
            </a:r>
          </a:p>
          <a:p>
            <a:pPr lvl="1"/>
            <a:r>
              <a:rPr kumimoji="1" lang="en-US" altLang="zh-CN" dirty="0" smtClean="0">
                <a:solidFill>
                  <a:srgbClr val="FF0000"/>
                </a:solidFill>
                <a:latin typeface="Diwan Kufi" charset="-78"/>
                <a:ea typeface="Diwan Kufi" charset="-78"/>
                <a:cs typeface="Diwan Kufi" charset="-78"/>
              </a:rPr>
              <a:t>Performance</a:t>
            </a:r>
          </a:p>
          <a:p>
            <a:pPr lvl="1"/>
            <a:r>
              <a:rPr kumimoji="1" lang="en-US" altLang="zh-CN" dirty="0" smtClean="0">
                <a:solidFill>
                  <a:schemeClr val="bg1">
                    <a:lumMod val="65000"/>
                  </a:schemeClr>
                </a:solidFill>
                <a:latin typeface="Diwan Kufi" charset="-78"/>
                <a:ea typeface="Diwan Kufi" charset="-78"/>
                <a:cs typeface="Diwan Kufi" charset="-78"/>
              </a:rPr>
              <a:t>Accuracy</a:t>
            </a:r>
          </a:p>
          <a:p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Conclusion</a:t>
            </a:r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00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Performance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6" name="Picture 6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98" y="4355656"/>
            <a:ext cx="1124304" cy="939666"/>
          </a:xfrm>
          <a:prstGeom prst="rect">
            <a:avLst/>
          </a:prstGeom>
        </p:spPr>
      </p:pic>
      <p:pic>
        <p:nvPicPr>
          <p:cNvPr id="7" name="Picture 9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45" y="4355656"/>
            <a:ext cx="1124304" cy="939666"/>
          </a:xfrm>
          <a:prstGeom prst="rect">
            <a:avLst/>
          </a:prstGeom>
        </p:spPr>
      </p:pic>
      <p:pic>
        <p:nvPicPr>
          <p:cNvPr id="8" name="Picture 10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56" y="4369064"/>
            <a:ext cx="1124304" cy="939666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5292709" y="45257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1318881" y="3186025"/>
            <a:ext cx="1559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Remote YCSB </a:t>
            </a:r>
          </a:p>
          <a:p>
            <a:pPr algn="ctr"/>
            <a:r>
              <a:rPr lang="is-IS" dirty="0"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lient #1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1200541" y="5255062"/>
            <a:ext cx="174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Physical node #1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3897966" y="526847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Node #2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5975556" y="5268470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Node #20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3968530" y="319943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Client #2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5946039" y="321248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Client #20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22"/>
          <p:cNvSpPr txBox="1"/>
          <p:nvPr/>
        </p:nvSpPr>
        <p:spPr>
          <a:xfrm>
            <a:off x="5268110" y="306093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Arrow Connector 8"/>
          <p:cNvCxnSpPr>
            <a:stCxn id="18" idx="2"/>
            <a:endCxn id="10" idx="0"/>
          </p:cNvCxnSpPr>
          <p:nvPr/>
        </p:nvCxnSpPr>
        <p:spPr>
          <a:xfrm>
            <a:off x="2098550" y="3832356"/>
            <a:ext cx="0" cy="523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4"/>
          <p:cNvCxnSpPr>
            <a:stCxn id="23" idx="2"/>
            <a:endCxn id="13" idx="0"/>
          </p:cNvCxnSpPr>
          <p:nvPr/>
        </p:nvCxnSpPr>
        <p:spPr>
          <a:xfrm>
            <a:off x="4502491" y="3568765"/>
            <a:ext cx="14406" cy="7868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9"/>
          <p:cNvCxnSpPr>
            <a:stCxn id="25" idx="2"/>
            <a:endCxn id="14" idx="0"/>
          </p:cNvCxnSpPr>
          <p:nvPr/>
        </p:nvCxnSpPr>
        <p:spPr>
          <a:xfrm>
            <a:off x="6537708" y="3581813"/>
            <a:ext cx="0" cy="7872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3"/>
          <p:cNvSpPr txBox="1"/>
          <p:nvPr/>
        </p:nvSpPr>
        <p:spPr>
          <a:xfrm rot="16200000">
            <a:off x="6399192" y="3782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</a:t>
            </a:r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et()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34"/>
          <p:cNvSpPr txBox="1"/>
          <p:nvPr/>
        </p:nvSpPr>
        <p:spPr>
          <a:xfrm rot="16200000">
            <a:off x="4472485" y="38158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</a:t>
            </a:r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et()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TextBox 27"/>
          <p:cNvSpPr txBox="1"/>
          <p:nvPr/>
        </p:nvSpPr>
        <p:spPr>
          <a:xfrm rot="16200000">
            <a:off x="1992912" y="39001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g</a:t>
            </a:r>
            <a:r>
              <a:rPr lang="is-IS" dirty="0" smtClean="0">
                <a:latin typeface="Gill Sans" charset="0"/>
                <a:ea typeface="Gill Sans" charset="0"/>
                <a:cs typeface="Gill Sans" charset="0"/>
              </a:rPr>
              <a:t>et()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3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317" y="2366847"/>
            <a:ext cx="565435" cy="839711"/>
          </a:xfrm>
          <a:prstGeom prst="rect">
            <a:avLst/>
          </a:prstGeom>
        </p:spPr>
      </p:pic>
      <p:pic>
        <p:nvPicPr>
          <p:cNvPr id="24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37773" y="4837538"/>
            <a:ext cx="329759" cy="419949"/>
          </a:xfrm>
          <a:prstGeom prst="rect">
            <a:avLst/>
          </a:prstGeom>
        </p:spPr>
      </p:pic>
      <p:pic>
        <p:nvPicPr>
          <p:cNvPr id="25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802" y="3897642"/>
            <a:ext cx="297482" cy="392728"/>
          </a:xfrm>
          <a:prstGeom prst="rect">
            <a:avLst/>
          </a:prstGeom>
        </p:spPr>
      </p:pic>
      <p:pic>
        <p:nvPicPr>
          <p:cNvPr id="26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904" y="4863081"/>
            <a:ext cx="254271" cy="403340"/>
          </a:xfrm>
          <a:prstGeom prst="rect">
            <a:avLst/>
          </a:prstGeom>
        </p:spPr>
      </p:pic>
      <p:pic>
        <p:nvPicPr>
          <p:cNvPr id="27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407" y="2380255"/>
            <a:ext cx="565435" cy="839711"/>
          </a:xfrm>
          <a:prstGeom prst="rect">
            <a:avLst/>
          </a:prstGeom>
        </p:spPr>
      </p:pic>
      <p:pic>
        <p:nvPicPr>
          <p:cNvPr id="2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73" y="2380255"/>
            <a:ext cx="565435" cy="839711"/>
          </a:xfrm>
          <a:prstGeom prst="rect">
            <a:avLst/>
          </a:prstGeom>
        </p:spPr>
      </p:pic>
      <p:pic>
        <p:nvPicPr>
          <p:cNvPr id="2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789" y="4353053"/>
            <a:ext cx="304256" cy="451842"/>
          </a:xfrm>
          <a:prstGeom prst="rect">
            <a:avLst/>
          </a:prstGeom>
        </p:spPr>
      </p:pic>
      <p:pic>
        <p:nvPicPr>
          <p:cNvPr id="3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769" y="4818303"/>
            <a:ext cx="304256" cy="451842"/>
          </a:xfrm>
          <a:prstGeom prst="rect">
            <a:avLst/>
          </a:prstGeom>
        </p:spPr>
      </p:pic>
      <p:pic>
        <p:nvPicPr>
          <p:cNvPr id="3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24" y="4810635"/>
            <a:ext cx="304256" cy="451842"/>
          </a:xfrm>
          <a:prstGeom prst="rect">
            <a:avLst/>
          </a:prstGeom>
        </p:spPr>
      </p:pic>
      <p:pic>
        <p:nvPicPr>
          <p:cNvPr id="32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12" y="4352204"/>
            <a:ext cx="297482" cy="392728"/>
          </a:xfrm>
          <a:prstGeom prst="rect">
            <a:avLst/>
          </a:prstGeom>
        </p:spPr>
      </p:pic>
      <p:cxnSp>
        <p:nvCxnSpPr>
          <p:cNvPr id="33" name="Straight Connector 12"/>
          <p:cNvCxnSpPr/>
          <p:nvPr/>
        </p:nvCxnSpPr>
        <p:spPr>
          <a:xfrm>
            <a:off x="7249013" y="5164096"/>
            <a:ext cx="473315" cy="17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4"/>
          <p:cNvCxnSpPr>
            <a:stCxn id="18" idx="3"/>
          </p:cNvCxnSpPr>
          <p:nvPr/>
        </p:nvCxnSpPr>
        <p:spPr>
          <a:xfrm>
            <a:off x="2878219" y="3509191"/>
            <a:ext cx="1210946" cy="1043519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46"/>
          <p:cNvSpPr txBox="1"/>
          <p:nvPr/>
        </p:nvSpPr>
        <p:spPr>
          <a:xfrm rot="2694163">
            <a:off x="2972867" y="3693856"/>
            <a:ext cx="133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Can failover</a:t>
            </a:r>
            <a:endParaRPr lang="en-US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TextBox 47"/>
          <p:cNvSpPr txBox="1"/>
          <p:nvPr/>
        </p:nvSpPr>
        <p:spPr>
          <a:xfrm rot="2694163">
            <a:off x="2824432" y="4074481"/>
            <a:ext cx="133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3 replicas</a:t>
            </a:r>
            <a:endParaRPr lang="en-US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7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6708" y="4388196"/>
            <a:ext cx="324844" cy="422439"/>
          </a:xfrm>
          <a:prstGeom prst="rect">
            <a:avLst/>
          </a:prstGeom>
        </p:spPr>
      </p:pic>
      <p:sp>
        <p:nvSpPr>
          <p:cNvPr id="38" name="TextBox 36"/>
          <p:cNvSpPr txBox="1"/>
          <p:nvPr/>
        </p:nvSpPr>
        <p:spPr>
          <a:xfrm>
            <a:off x="8352859" y="1902340"/>
            <a:ext cx="31710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Metric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:</a:t>
            </a:r>
          </a:p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   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CDF of all </a:t>
            </a:r>
            <a:r>
              <a:rPr lang="en-US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get()</a:t>
            </a:r>
            <a:r>
              <a:rPr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  </a:t>
            </a:r>
          </a:p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  requests </a:t>
            </a:r>
            <a:r>
              <a:rPr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latencies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                    </a:t>
            </a:r>
          </a:p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   (total 6 million         </a:t>
            </a:r>
          </a:p>
          <a:p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   data points)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TextBox 43"/>
          <p:cNvSpPr txBox="1"/>
          <p:nvPr/>
        </p:nvSpPr>
        <p:spPr>
          <a:xfrm>
            <a:off x="7748023" y="4639581"/>
            <a:ext cx="198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Noisy neighbors based on EC2 data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0" name="Straight Connector 12"/>
          <p:cNvCxnSpPr/>
          <p:nvPr/>
        </p:nvCxnSpPr>
        <p:spPr>
          <a:xfrm>
            <a:off x="7223318" y="5327450"/>
            <a:ext cx="473315" cy="17140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2"/>
          <p:cNvCxnSpPr/>
          <p:nvPr/>
        </p:nvCxnSpPr>
        <p:spPr>
          <a:xfrm>
            <a:off x="7317705" y="4713025"/>
            <a:ext cx="473315" cy="1714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/>
      <p:bldP spid="21" grpId="0"/>
      <p:bldP spid="22" grpId="0"/>
      <p:bldP spid="35" grpId="0"/>
      <p:bldP spid="36" grpId="0"/>
      <p:bldP spid="38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" y="1811539"/>
            <a:ext cx="9369468" cy="4931299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967937" y="328065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Performance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854" y="1354563"/>
            <a:ext cx="6050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Gill Sans" charset="0"/>
                <a:ea typeface="Gill Sans" charset="0"/>
                <a:cs typeface="Gill Sans" charset="0"/>
              </a:rPr>
              <a:t>CDF of YCSB get() Latencies on 20-node MongoDB</a:t>
            </a:r>
            <a:endParaRPr kumimoji="1"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" name="Picture 18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783" y="1354563"/>
            <a:ext cx="798569" cy="667425"/>
          </a:xfrm>
          <a:prstGeom prst="rect">
            <a:avLst/>
          </a:prstGeom>
        </p:spPr>
      </p:pic>
      <p:cxnSp>
        <p:nvCxnSpPr>
          <p:cNvPr id="8" name="Straight Arrow Connector 19"/>
          <p:cNvCxnSpPr/>
          <p:nvPr/>
        </p:nvCxnSpPr>
        <p:spPr>
          <a:xfrm>
            <a:off x="9844240" y="1551245"/>
            <a:ext cx="1655543" cy="911"/>
          </a:xfrm>
          <a:prstGeom prst="straightConnector1">
            <a:avLst/>
          </a:prstGeom>
          <a:ln w="38100">
            <a:solidFill>
              <a:srgbClr val="33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070" y="1320557"/>
            <a:ext cx="510172" cy="757643"/>
          </a:xfrm>
          <a:prstGeom prst="rect">
            <a:avLst/>
          </a:prstGeom>
        </p:spPr>
      </p:pic>
      <p:sp>
        <p:nvSpPr>
          <p:cNvPr id="10" name="TextBox 23"/>
          <p:cNvSpPr txBox="1"/>
          <p:nvPr/>
        </p:nvSpPr>
        <p:spPr>
          <a:xfrm>
            <a:off x="9844240" y="999405"/>
            <a:ext cx="1460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(a) Sends first request</a:t>
            </a:r>
            <a:endParaRPr lang="en-US" sz="1600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1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0421" y="726571"/>
            <a:ext cx="260162" cy="260162"/>
          </a:xfrm>
          <a:prstGeom prst="rect">
            <a:avLst/>
          </a:prstGeom>
        </p:spPr>
      </p:pic>
      <p:sp>
        <p:nvSpPr>
          <p:cNvPr id="12" name="TextBox 26"/>
          <p:cNvSpPr txBox="1"/>
          <p:nvPr/>
        </p:nvSpPr>
        <p:spPr>
          <a:xfrm>
            <a:off x="8831150" y="569746"/>
            <a:ext cx="1450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39900"/>
                </a:solidFill>
                <a:latin typeface="Arial" charset="0"/>
                <a:ea typeface="Arial" charset="0"/>
                <a:cs typeface="Arial" charset="0"/>
              </a:rPr>
              <a:t>(b)</a:t>
            </a:r>
            <a:r>
              <a:rPr lang="en-US" sz="1600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 Waits for </a:t>
            </a:r>
            <a:r>
              <a:rPr lang="en-US" sz="1600" dirty="0" smtClean="0">
                <a:solidFill>
                  <a:srgbClr val="339900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600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3ms timeout</a:t>
            </a:r>
            <a:endParaRPr lang="en-US" sz="1600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3" name="Picture 27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502" y="3584644"/>
            <a:ext cx="907308" cy="758306"/>
          </a:xfrm>
          <a:prstGeom prst="rect">
            <a:avLst/>
          </a:prstGeom>
        </p:spPr>
      </p:pic>
      <p:cxnSp>
        <p:nvCxnSpPr>
          <p:cNvPr id="14" name="Straight Arrow Connector 28"/>
          <p:cNvCxnSpPr/>
          <p:nvPr/>
        </p:nvCxnSpPr>
        <p:spPr>
          <a:xfrm>
            <a:off x="9678390" y="2078200"/>
            <a:ext cx="1084264" cy="1506444"/>
          </a:xfrm>
          <a:prstGeom prst="straightConnector1">
            <a:avLst/>
          </a:prstGeom>
          <a:ln w="38100">
            <a:solidFill>
              <a:srgbClr val="33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2"/>
          <p:cNvSpPr txBox="1"/>
          <p:nvPr/>
        </p:nvSpPr>
        <p:spPr>
          <a:xfrm rot="2558602">
            <a:off x="8665428" y="2769973"/>
            <a:ext cx="1890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rgbClr val="339900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 Sends secondary request</a:t>
            </a:r>
            <a:endParaRPr lang="en-US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Curved Connector 41"/>
          <p:cNvCxnSpPr/>
          <p:nvPr/>
        </p:nvCxnSpPr>
        <p:spPr>
          <a:xfrm rot="16200000" flipV="1">
            <a:off x="9505621" y="2327609"/>
            <a:ext cx="1562656" cy="951413"/>
          </a:xfrm>
          <a:prstGeom prst="curvedConnector3">
            <a:avLst>
              <a:gd name="adj1" fmla="val 100156"/>
            </a:avLst>
          </a:prstGeom>
          <a:ln w="38100">
            <a:solidFill>
              <a:srgbClr val="33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50"/>
          <p:cNvCxnSpPr/>
          <p:nvPr/>
        </p:nvCxnSpPr>
        <p:spPr>
          <a:xfrm rot="10800000">
            <a:off x="9811243" y="2021987"/>
            <a:ext cx="1688545" cy="10342"/>
          </a:xfrm>
          <a:prstGeom prst="curvedConnector3">
            <a:avLst>
              <a:gd name="adj1" fmla="val 50000"/>
            </a:avLst>
          </a:prstGeom>
          <a:ln w="38100">
            <a:solidFill>
              <a:srgbClr val="3399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9"/>
          <p:cNvSpPr txBox="1"/>
          <p:nvPr/>
        </p:nvSpPr>
        <p:spPr>
          <a:xfrm>
            <a:off x="10616118" y="2315797"/>
            <a:ext cx="173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(d) Picks faster response</a:t>
            </a:r>
            <a:endParaRPr lang="en-US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83215" y="5708716"/>
            <a:ext cx="2864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Clone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Introduces more</a:t>
            </a:r>
            <a:r>
              <a:rPr kumimoji="1" lang="zh-CN" altLang="en-US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1" lang="en-US" altLang="zh-CN" sz="2000" dirty="0" smtClean="0">
              <a:solidFill>
                <a:schemeClr val="accent4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zh-CN" altLang="en-US" sz="2000" dirty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zh-CN" altLang="en-US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</a:t>
            </a:r>
            <a:r>
              <a:rPr kumimoji="1" lang="en-US" altLang="zh-CN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than</a:t>
            </a:r>
            <a:r>
              <a:rPr kumimoji="1" lang="zh-CN" altLang="en-US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2x</a:t>
            </a:r>
            <a:r>
              <a:rPr kumimoji="1" lang="en-US" altLang="zh-CN" sz="2000" dirty="0" smtClean="0">
                <a:solidFill>
                  <a:schemeClr val="accent4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workloads</a:t>
            </a:r>
            <a:endParaRPr kumimoji="1" lang="zh-CN" altLang="en-US" sz="2000" dirty="0">
              <a:solidFill>
                <a:schemeClr val="accent4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898240" y="167377"/>
            <a:ext cx="2864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Hedged</a:t>
            </a:r>
            <a:endParaRPr kumimoji="1" lang="zh-CN" altLang="en-US" sz="2000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36" name="组 35"/>
          <p:cNvGrpSpPr/>
          <p:nvPr/>
        </p:nvGrpSpPr>
        <p:grpSpPr>
          <a:xfrm>
            <a:off x="3135086" y="2580692"/>
            <a:ext cx="3543300" cy="400110"/>
            <a:chOff x="3135086" y="2580692"/>
            <a:chExt cx="3543300" cy="400110"/>
          </a:xfrm>
        </p:grpSpPr>
        <p:cxnSp>
          <p:nvCxnSpPr>
            <p:cNvPr id="29" name="直线箭头连接符 28"/>
            <p:cNvCxnSpPr/>
            <p:nvPr/>
          </p:nvCxnSpPr>
          <p:spPr>
            <a:xfrm>
              <a:off x="3135086" y="2962128"/>
              <a:ext cx="354330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4196438" y="2580692"/>
              <a:ext cx="2011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 smtClean="0">
                  <a:solidFill>
                    <a:srgbClr val="0070C0"/>
                  </a:solidFill>
                  <a:latin typeface="Gurmukhi MT" charset="0"/>
                  <a:ea typeface="Gurmukhi MT" charset="0"/>
                  <a:cs typeface="Gurmukhi MT" charset="0"/>
                </a:rPr>
                <a:t>Cut</a:t>
              </a:r>
              <a:r>
                <a:rPr kumimoji="1" lang="zh-CN" altLang="en-US" sz="2000" dirty="0" smtClean="0">
                  <a:solidFill>
                    <a:srgbClr val="0070C0"/>
                  </a:solidFill>
                  <a:latin typeface="Gurmukhi MT" charset="0"/>
                  <a:ea typeface="Gurmukhi MT" charset="0"/>
                  <a:cs typeface="Gurmukhi MT" charset="0"/>
                </a:rPr>
                <a:t> </a:t>
              </a:r>
              <a:r>
                <a:rPr kumimoji="1" lang="en-US" altLang="zh-CN" sz="2000" dirty="0" smtClean="0">
                  <a:solidFill>
                    <a:srgbClr val="0070C0"/>
                  </a:solidFill>
                  <a:latin typeface="Gurmukhi MT" charset="0"/>
                  <a:ea typeface="Gurmukhi MT" charset="0"/>
                  <a:cs typeface="Gurmukhi MT" charset="0"/>
                </a:rPr>
                <a:t>tail</a:t>
              </a:r>
              <a:r>
                <a:rPr kumimoji="1" lang="zh-CN" altLang="en-US" sz="2000" dirty="0" smtClean="0">
                  <a:solidFill>
                    <a:srgbClr val="0070C0"/>
                  </a:solidFill>
                  <a:latin typeface="Gurmukhi MT" charset="0"/>
                  <a:ea typeface="Gurmukhi MT" charset="0"/>
                  <a:cs typeface="Gurmukhi MT" charset="0"/>
                </a:rPr>
                <a:t> </a:t>
              </a:r>
              <a:r>
                <a:rPr kumimoji="1" lang="en-US" altLang="zh-CN" sz="2000" dirty="0" smtClean="0">
                  <a:solidFill>
                    <a:srgbClr val="0070C0"/>
                  </a:solidFill>
                  <a:latin typeface="Gurmukhi MT" charset="0"/>
                  <a:ea typeface="Gurmukhi MT" charset="0"/>
                  <a:cs typeface="Gurmukhi MT" charset="0"/>
                </a:rPr>
                <a:t>latency</a:t>
              </a:r>
              <a:endParaRPr kumimoji="1" lang="zh-CN" altLang="en-US" sz="2000" dirty="0">
                <a:solidFill>
                  <a:srgbClr val="0070C0"/>
                </a:solidFill>
                <a:latin typeface="Gurmukhi MT" charset="0"/>
                <a:ea typeface="Gurmukhi MT" charset="0"/>
                <a:cs typeface="Gurmukhi MT" charset="0"/>
              </a:endParaRPr>
            </a:p>
          </p:txBody>
        </p:sp>
      </p:grpSp>
      <p:sp>
        <p:nvSpPr>
          <p:cNvPr id="37" name="TextBox 22"/>
          <p:cNvSpPr txBox="1"/>
          <p:nvPr/>
        </p:nvSpPr>
        <p:spPr>
          <a:xfrm>
            <a:off x="40927" y="6345721"/>
            <a:ext cx="153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90 percent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8" name="直线箭头连接符 37"/>
          <p:cNvCxnSpPr/>
          <p:nvPr/>
        </p:nvCxnSpPr>
        <p:spPr>
          <a:xfrm>
            <a:off x="467854" y="5861957"/>
            <a:ext cx="341523" cy="483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2"/>
          <p:cNvSpPr txBox="1"/>
          <p:nvPr/>
        </p:nvSpPr>
        <p:spPr>
          <a:xfrm>
            <a:off x="199489" y="4277188"/>
            <a:ext cx="153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9</a:t>
            </a:r>
            <a:r>
              <a:rPr lang="en-US" altLang="zh-CN" dirty="0" smtClean="0">
                <a:latin typeface="Gill Sans" charset="0"/>
                <a:ea typeface="Gill Sans" charset="0"/>
                <a:cs typeface="Gill Sans" charset="0"/>
              </a:rPr>
              <a:t>5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percent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直线箭头连接符 40"/>
          <p:cNvCxnSpPr/>
          <p:nvPr/>
        </p:nvCxnSpPr>
        <p:spPr>
          <a:xfrm>
            <a:off x="489353" y="4006873"/>
            <a:ext cx="320022" cy="3360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9483215" y="4556327"/>
            <a:ext cx="2864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AppTO</a:t>
            </a:r>
            <a:endParaRPr kumimoji="1" lang="en-US" altLang="zh-CN" sz="2000" dirty="0" smtClean="0">
              <a:solidFill>
                <a:srgbClr val="BA99C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App</a:t>
            </a:r>
            <a:r>
              <a:rPr kumimoji="1" lang="zh-CN" altLang="en-US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timeout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Similar</a:t>
            </a:r>
            <a:r>
              <a:rPr kumimoji="1" lang="zh-CN" altLang="en-US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to</a:t>
            </a:r>
            <a:r>
              <a:rPr kumimoji="1" lang="zh-CN" altLang="en-US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000" dirty="0" smtClean="0">
                <a:solidFill>
                  <a:srgbClr val="BA99C0"/>
                </a:solidFill>
                <a:latin typeface="Gill Sans" charset="0"/>
                <a:ea typeface="Gill Sans" charset="0"/>
                <a:cs typeface="Gill Sans" charset="0"/>
              </a:rPr>
              <a:t>Hedged</a:t>
            </a:r>
            <a:endParaRPr kumimoji="1" lang="zh-CN" altLang="en-US" sz="2000" dirty="0">
              <a:solidFill>
                <a:srgbClr val="BA99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08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8" grpId="0"/>
      <p:bldP spid="19" grpId="0"/>
      <p:bldP spid="20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Accuracy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Evaluation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949105" y="4851220"/>
            <a:ext cx="3997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Gill Sans" charset="0"/>
                <a:ea typeface="Gill Sans" charset="0"/>
                <a:cs typeface="Gill Sans" charset="0"/>
              </a:rPr>
              <a:t>5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 real-world block-level traces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2295918" y="5539529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DTRS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3052485" y="5309874"/>
            <a:ext cx="914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DAPPS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2640723" y="5962416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EXCH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3529666" y="5965991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LMBE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3905360" y="5551414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Gill Sans" charset="0"/>
                <a:ea typeface="Gill Sans" charset="0"/>
                <a:cs typeface="Gill Sans" charset="0"/>
              </a:rPr>
              <a:t>TPCC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1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38" y="2280588"/>
            <a:ext cx="880688" cy="1033047"/>
          </a:xfrm>
          <a:prstGeom prst="rect">
            <a:avLst/>
          </a:prstGeom>
        </p:spPr>
      </p:pic>
      <p:pic>
        <p:nvPicPr>
          <p:cNvPr id="12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78" y="2280588"/>
            <a:ext cx="976065" cy="976065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3166420" y="3342766"/>
            <a:ext cx="1713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Open-Channel</a:t>
            </a:r>
          </a:p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SSD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2068203" y="3348650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Disk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1742476" y="1665811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Gill Sans" charset="0"/>
                <a:ea typeface="Gill Sans" charset="0"/>
                <a:cs typeface="Gill Sans" charset="0"/>
              </a:rPr>
              <a:t>MittCFQ</a:t>
            </a:r>
            <a:endParaRPr lang="en-US" sz="24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3254346" y="1663155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Gill Sans" charset="0"/>
                <a:ea typeface="Gill Sans" charset="0"/>
                <a:cs typeface="Gill Sans" charset="0"/>
              </a:rPr>
              <a:t>MittSSD</a:t>
            </a:r>
            <a:endParaRPr lang="en-US" sz="2400" b="1" dirty="0"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30"/>
              <p:cNvSpPr txBox="1"/>
              <p:nvPr/>
            </p:nvSpPr>
            <p:spPr>
              <a:xfrm>
                <a:off x="6468214" y="2394543"/>
                <a:ext cx="556199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Gill Sans" charset="0"/>
                    <a:ea typeface="Gill Sans" charset="0"/>
                    <a:cs typeface="Gill Sans" charset="0"/>
                  </a:rPr>
                  <a:t>Metrics: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False positive</a:t>
                </a:r>
                <a:r>
                  <a:rPr 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&lt;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SLO,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but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reject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lang="en-US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8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False</a:t>
                </a:r>
                <a:r>
                  <a:rPr 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negative</a:t>
                </a:r>
                <a:r>
                  <a:rPr 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: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Accept,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but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lang="en-US" altLang="zh-CN" sz="2800" dirty="0"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zh-CN" altLang="en-US" sz="28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800" i="1"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 smtClean="0">
                    <a:latin typeface="Gill Sans" charset="0"/>
                    <a:ea typeface="Gill Sans" charset="0"/>
                    <a:cs typeface="Gill Sans" charset="0"/>
                  </a:rPr>
                  <a:t>&gt;</a:t>
                </a:r>
                <a:r>
                  <a:rPr lang="zh-CN" altLang="en-US" sz="2800" dirty="0" smtClean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800" dirty="0">
                    <a:latin typeface="Gill Sans" charset="0"/>
                    <a:ea typeface="Gill Sans" charset="0"/>
                    <a:cs typeface="Gill Sans" charset="0"/>
                  </a:rPr>
                  <a:t>SLO</a:t>
                </a:r>
                <a:endParaRPr lang="en-US" sz="2800" dirty="0" smtClean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17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214" y="2394543"/>
                <a:ext cx="5561992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2741" t="-3439" b="-6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7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Accuracy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Evaluation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14" y="4459265"/>
            <a:ext cx="8438698" cy="20956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14" y="2594613"/>
            <a:ext cx="8379086" cy="17081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64" y="2051204"/>
            <a:ext cx="7290148" cy="5434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5346" y="2957388"/>
            <a:ext cx="2843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(a)</a:t>
            </a:r>
          </a:p>
          <a:p>
            <a:pPr algn="ctr"/>
            <a:r>
              <a:rPr kumimoji="1" lang="en-US" altLang="zh-CN" sz="2000" dirty="0" err="1" smtClean="0">
                <a:latin typeface="Gill Sans" charset="0"/>
                <a:ea typeface="Gill Sans" charset="0"/>
                <a:cs typeface="Gill Sans" charset="0"/>
              </a:rPr>
              <a:t>MittCFQ</a:t>
            </a:r>
            <a:r>
              <a:rPr kumimoji="1" lang="zh-CN" altLang="en-US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000" dirty="0" err="1" smtClean="0">
                <a:latin typeface="Gill Sans" charset="0"/>
                <a:ea typeface="Gill Sans" charset="0"/>
                <a:cs typeface="Gill Sans" charset="0"/>
              </a:rPr>
              <a:t>inacurracy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(%)</a:t>
            </a:r>
            <a:endParaRPr kumimoji="1"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6774" y="4846175"/>
            <a:ext cx="2843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(b)</a:t>
            </a:r>
          </a:p>
          <a:p>
            <a:pPr algn="ctr"/>
            <a:r>
              <a:rPr kumimoji="1" lang="en-US" altLang="zh-CN" sz="2000" dirty="0" err="1" smtClean="0">
                <a:latin typeface="Gill Sans" charset="0"/>
                <a:ea typeface="Gill Sans" charset="0"/>
                <a:cs typeface="Gill Sans" charset="0"/>
              </a:rPr>
              <a:t>MittSSD</a:t>
            </a:r>
            <a:r>
              <a:rPr kumimoji="1" lang="zh-CN" altLang="en-US" sz="20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000" dirty="0" err="1" smtClean="0">
                <a:latin typeface="Gill Sans" charset="0"/>
                <a:ea typeface="Gill Sans" charset="0"/>
                <a:cs typeface="Gill Sans" charset="0"/>
              </a:rPr>
              <a:t>inacurracy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(%)</a:t>
            </a:r>
            <a:endParaRPr kumimoji="1"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9"/>
              <p:cNvSpPr txBox="1"/>
              <p:nvPr/>
            </p:nvSpPr>
            <p:spPr>
              <a:xfrm>
                <a:off x="9066993" y="713102"/>
                <a:ext cx="14148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err="1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MittCFQ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: </a:t>
                </a:r>
              </a:p>
              <a:p>
                <a:pPr algn="ctr"/>
                <a:r>
                  <a:rPr 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&lt; </a:t>
                </a:r>
                <a:r>
                  <a:rPr lang="en-US" sz="2000" dirty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3ms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diff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lang="en-US" sz="20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8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993" y="713102"/>
                <a:ext cx="1414875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2586" t="-5172" r="-1293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6"/>
              <p:cNvSpPr txBox="1"/>
              <p:nvPr/>
            </p:nvSpPr>
            <p:spPr>
              <a:xfrm>
                <a:off x="10492682" y="713102"/>
                <a:ext cx="14293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err="1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MittSSD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:</a:t>
                </a:r>
              </a:p>
              <a:p>
                <a:pPr algn="ctr"/>
                <a:r>
                  <a:rPr 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&lt; 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1</a:t>
                </a:r>
                <a:r>
                  <a:rPr 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ms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diff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endParaRPr lang="en-US" altLang="zh-CN" sz="200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9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682" y="713102"/>
                <a:ext cx="1429301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3830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17"/>
          <p:cNvSpPr txBox="1"/>
          <p:nvPr/>
        </p:nvSpPr>
        <p:spPr>
          <a:xfrm>
            <a:off x="9241133" y="312992"/>
            <a:ext cx="2497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Among </a:t>
            </a:r>
            <a:r>
              <a:rPr lang="en-US" sz="2000" i="1" dirty="0" smtClean="0">
                <a:latin typeface="Gill Sans" charset="0"/>
                <a:ea typeface="Gill Sans" charset="0"/>
                <a:cs typeface="Gill Sans" charset="0"/>
              </a:rPr>
              <a:t>incorrect</a:t>
            </a:r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 cases: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605414" y="3294345"/>
            <a:ext cx="501041" cy="3709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9"/>
              <p:cNvSpPr txBox="1"/>
              <p:nvPr/>
            </p:nvSpPr>
            <p:spPr>
              <a:xfrm>
                <a:off x="8968608" y="1455544"/>
                <a:ext cx="3223832" cy="429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𝒅𝒊𝒇𝒇</m:t>
                        </m:r>
                      </m:sub>
                    </m:sSub>
                  </m:oMath>
                </a14:m>
                <a:r>
                  <a:rPr kumimoji="1" lang="en-US" altLang="zh-CN" sz="2000" b="1" dirty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=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kumimoji="1" lang="en-US" altLang="zh-CN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|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zh-CN" altLang="en-US" sz="20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 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𝐩𝐫𝐞𝐝𝐢𝐜𝐭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-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𝑻</m:t>
                        </m:r>
                      </m:e>
                      <m:sub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charset="0"/>
                            <a:ea typeface="Gill Sans" charset="0"/>
                            <a:cs typeface="Gill Sans" charset="0"/>
                          </a:rPr>
                          <m:t>𝐚𝐜𝐭𝐮𝐚𝐥</m:t>
                        </m:r>
                      </m:sub>
                    </m:sSub>
                    <m:r>
                      <a:rPr lang="zh-CN" altLang="en-US" sz="2000" b="1" i="1" smtClean="0">
                        <a:solidFill>
                          <a:schemeClr val="tx1"/>
                        </a:solidFill>
                        <a:latin typeface="Cambria Math" charset="0"/>
                        <a:ea typeface="Gill Sans" charset="0"/>
                        <a:cs typeface="Gill Sans" charset="0"/>
                      </a:rPr>
                      <m:t> </m:t>
                    </m:r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latin typeface="Gill Sans" charset="0"/>
                    <a:ea typeface="Gill Sans" charset="0"/>
                    <a:cs typeface="Gill Sans" charset="0"/>
                  </a:rPr>
                  <a:t>|</a:t>
                </a:r>
                <a:endParaRPr lang="en-US" sz="2000" b="1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mc:Choice>
        <mc:Fallback xmlns="">
          <p:sp>
            <p:nvSpPr>
              <p:cNvPr id="13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608" y="1455544"/>
                <a:ext cx="3223832" cy="429220"/>
              </a:xfrm>
              <a:prstGeom prst="rect">
                <a:avLst/>
              </a:prstGeom>
              <a:blipFill rotWithShape="0">
                <a:blip r:embed="rId8"/>
                <a:stretch>
                  <a:fillRect t="-92857" r="-1512" b="-1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12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Outline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647495"/>
            <a:ext cx="10515600" cy="4351338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Background</a:t>
            </a:r>
          </a:p>
          <a:p>
            <a:endParaRPr kumimoji="1" lang="en-US" altLang="zh-CN" dirty="0"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Design</a:t>
            </a:r>
          </a:p>
          <a:p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Evaluation</a:t>
            </a:r>
          </a:p>
          <a:p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rgbClr val="FF0000"/>
                </a:solidFill>
                <a:latin typeface="Diwan Kufi" charset="-78"/>
                <a:ea typeface="Diwan Kufi" charset="-78"/>
                <a:cs typeface="Diwan Kufi" charset="-78"/>
              </a:rPr>
              <a:t>Conclusion</a:t>
            </a:r>
            <a:endParaRPr kumimoji="1" lang="en-US" altLang="zh-CN" dirty="0">
              <a:solidFill>
                <a:srgbClr val="FF0000"/>
              </a:solidFill>
              <a:latin typeface="Diwan Kufi" charset="-78"/>
              <a:ea typeface="Diwan Kufi" charset="-78"/>
              <a:cs typeface="Diwan Kufi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53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Outline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647495"/>
            <a:ext cx="10515600" cy="4351338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Introduction</a:t>
            </a:r>
          </a:p>
          <a:p>
            <a:endParaRPr kumimoji="1" lang="en-US" altLang="zh-CN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rPr>
              <a:t>Design</a:t>
            </a:r>
          </a:p>
          <a:p>
            <a:endParaRPr kumimoji="1" lang="en-US" altLang="zh-CN" dirty="0">
              <a:solidFill>
                <a:schemeClr val="accent3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rPr>
              <a:t>Evaluation</a:t>
            </a:r>
          </a:p>
          <a:p>
            <a:endParaRPr kumimoji="1" lang="en-US" altLang="zh-CN" dirty="0">
              <a:solidFill>
                <a:schemeClr val="accent3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rPr>
              <a:t>Conclusion</a:t>
            </a:r>
            <a:endParaRPr kumimoji="1" lang="en-US" altLang="zh-CN" dirty="0">
              <a:solidFill>
                <a:schemeClr val="accent3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4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/>
          <p:cNvGrpSpPr/>
          <p:nvPr/>
        </p:nvGrpSpPr>
        <p:grpSpPr>
          <a:xfrm>
            <a:off x="7591372" y="4113329"/>
            <a:ext cx="3644902" cy="2744671"/>
            <a:chOff x="5014762" y="1315759"/>
            <a:chExt cx="3755998" cy="3165369"/>
          </a:xfrm>
        </p:grpSpPr>
        <p:pic>
          <p:nvPicPr>
            <p:cNvPr id="29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96" b="18254"/>
            <a:stretch/>
          </p:blipFill>
          <p:spPr>
            <a:xfrm>
              <a:off x="5014762" y="1406194"/>
              <a:ext cx="3755998" cy="2614264"/>
            </a:xfrm>
            <a:prstGeom prst="rect">
              <a:avLst/>
            </a:prstGeom>
          </p:spPr>
        </p:pic>
        <p:sp>
          <p:nvSpPr>
            <p:cNvPr id="30" name="TextBox 16"/>
            <p:cNvSpPr txBox="1"/>
            <p:nvPr/>
          </p:nvSpPr>
          <p:spPr>
            <a:xfrm rot="19792796">
              <a:off x="5783067" y="1417938"/>
              <a:ext cx="861472" cy="35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latin typeface="Gill Sans" charset="0"/>
                  <a:ea typeface="Gill Sans" charset="0"/>
                  <a:cs typeface="Gill Sans" charset="0"/>
                </a:rPr>
                <a:t>MittOS</a:t>
              </a:r>
              <a:endParaRPr lang="en-US" b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17"/>
            <p:cNvSpPr txBox="1"/>
            <p:nvPr/>
          </p:nvSpPr>
          <p:spPr>
            <a:xfrm rot="19216736">
              <a:off x="6195575" y="2022148"/>
              <a:ext cx="1288115" cy="35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Gill Sans" charset="0"/>
                  <a:ea typeface="Gill Sans" charset="0"/>
                  <a:cs typeface="Gill Sans" charset="0"/>
                </a:rPr>
                <a:t>State of art</a:t>
              </a:r>
              <a:endParaRPr lang="en-US" b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"/>
            <p:cNvSpPr/>
            <p:nvPr/>
          </p:nvSpPr>
          <p:spPr>
            <a:xfrm>
              <a:off x="5014762" y="1315759"/>
              <a:ext cx="752466" cy="27046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19"/>
            <p:cNvSpPr/>
            <p:nvPr/>
          </p:nvSpPr>
          <p:spPr>
            <a:xfrm rot="5400000">
              <a:off x="6963024" y="2673393"/>
              <a:ext cx="489448" cy="3126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6573800" y="3926494"/>
              <a:ext cx="951069" cy="438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" charset="0"/>
                  <a:ea typeface="Gill Sans" charset="0"/>
                  <a:cs typeface="Gill Sans" charset="0"/>
                </a:rPr>
                <a:t>Latency</a:t>
              </a:r>
              <a:endParaRPr lang="en-US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TextBox 26"/>
            <p:cNvSpPr txBox="1"/>
            <p:nvPr/>
          </p:nvSpPr>
          <p:spPr>
            <a:xfrm rot="16200000">
              <a:off x="5247848" y="2428090"/>
              <a:ext cx="739138" cy="38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Gill Sans" charset="0"/>
                  <a:ea typeface="Gill Sans" charset="0"/>
                  <a:cs typeface="Gill Sans" charset="0"/>
                </a:rPr>
                <a:t>CDF</a:t>
              </a:r>
              <a:endParaRPr lang="en-US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Conclusion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838200" y="1475060"/>
            <a:ext cx="61597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New philosophy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OS-level SLO awareness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Fast-rejection interface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Latency Predictions Mechanism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latin typeface="Gill Sans" charset="0"/>
                <a:ea typeface="Gill Sans" charset="0"/>
                <a:cs typeface="Gill Sans" charset="0"/>
              </a:rPr>
              <a:t>MittOS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-powered apps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Cut </a:t>
            </a:r>
            <a:r>
              <a:rPr lang="en-US" sz="2800" dirty="0" err="1" smtClean="0">
                <a:latin typeface="Gill Sans" charset="0"/>
                <a:ea typeface="Gill Sans" charset="0"/>
                <a:cs typeface="Gill Sans" charset="0"/>
              </a:rPr>
              <a:t>millionsecond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-level tail latencies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38364" y="3385577"/>
            <a:ext cx="439885" cy="515985"/>
          </a:xfrm>
          <a:prstGeom prst="rect">
            <a:avLst/>
          </a:prstGeom>
        </p:spPr>
      </p:pic>
      <p:pic>
        <p:nvPicPr>
          <p:cNvPr id="1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479" y="3373939"/>
            <a:ext cx="514790" cy="514790"/>
          </a:xfrm>
          <a:prstGeom prst="rect">
            <a:avLst/>
          </a:prstGeom>
        </p:spPr>
      </p:pic>
      <p:pic>
        <p:nvPicPr>
          <p:cNvPr id="1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983" y="3309161"/>
            <a:ext cx="601118" cy="601118"/>
          </a:xfrm>
          <a:prstGeom prst="rect">
            <a:avLst/>
          </a:prstGeom>
        </p:spPr>
      </p:pic>
      <p:pic>
        <p:nvPicPr>
          <p:cNvPr id="22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28" y="4431590"/>
            <a:ext cx="739410" cy="730393"/>
          </a:xfrm>
          <a:prstGeom prst="rect">
            <a:avLst/>
          </a:prstGeom>
        </p:spPr>
      </p:pic>
      <p:pic>
        <p:nvPicPr>
          <p:cNvPr id="23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28" y="5164795"/>
            <a:ext cx="1420210" cy="303744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096000" y="2460306"/>
            <a:ext cx="331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smtClean="0">
                <a:latin typeface="Gill Sans" charset="0"/>
                <a:ea typeface="Gill Sans" charset="0"/>
                <a:cs typeface="Gill Sans" charset="0"/>
              </a:rPr>
              <a:t>ead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(...) 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  <a:sym typeface="Wingdings"/>
              </a:rPr>
              <a:t>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 read</a:t>
            </a:r>
            <a:r>
              <a:rPr kumimoji="1" lang="en-US" altLang="zh-CN" sz="2000" smtClean="0">
                <a:latin typeface="Gill Sans" charset="0"/>
                <a:ea typeface="Gill Sans" charset="0"/>
                <a:cs typeface="Gill Sans" charset="0"/>
              </a:rPr>
              <a:t>(..., SLO)</a:t>
            </a:r>
            <a:endParaRPr kumimoji="1"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8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587" y="4339715"/>
            <a:ext cx="914142" cy="9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8"/>
          <p:cNvGrpSpPr/>
          <p:nvPr/>
        </p:nvGrpSpPr>
        <p:grpSpPr>
          <a:xfrm>
            <a:off x="7591372" y="4113329"/>
            <a:ext cx="3644902" cy="2744671"/>
            <a:chOff x="5014762" y="1315759"/>
            <a:chExt cx="3755998" cy="3165369"/>
          </a:xfrm>
        </p:grpSpPr>
        <p:pic>
          <p:nvPicPr>
            <p:cNvPr id="29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96" b="18254"/>
            <a:stretch/>
          </p:blipFill>
          <p:spPr>
            <a:xfrm>
              <a:off x="5014762" y="1406194"/>
              <a:ext cx="3755998" cy="2614264"/>
            </a:xfrm>
            <a:prstGeom prst="rect">
              <a:avLst/>
            </a:prstGeom>
          </p:spPr>
        </p:pic>
        <p:sp>
          <p:nvSpPr>
            <p:cNvPr id="30" name="TextBox 16"/>
            <p:cNvSpPr txBox="1"/>
            <p:nvPr/>
          </p:nvSpPr>
          <p:spPr>
            <a:xfrm rot="19792796">
              <a:off x="5783067" y="1417938"/>
              <a:ext cx="861472" cy="35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latin typeface="Gill Sans" charset="0"/>
                  <a:ea typeface="Gill Sans" charset="0"/>
                  <a:cs typeface="Gill Sans" charset="0"/>
                </a:rPr>
                <a:t>MittOS</a:t>
              </a:r>
              <a:endParaRPr lang="en-US" b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17"/>
            <p:cNvSpPr txBox="1"/>
            <p:nvPr/>
          </p:nvSpPr>
          <p:spPr>
            <a:xfrm rot="19216736">
              <a:off x="6195575" y="2022148"/>
              <a:ext cx="1288115" cy="350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Gill Sans" charset="0"/>
                  <a:ea typeface="Gill Sans" charset="0"/>
                  <a:cs typeface="Gill Sans" charset="0"/>
                </a:rPr>
                <a:t>State of art</a:t>
              </a:r>
              <a:endParaRPr lang="en-US" b="1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ectangle 3"/>
            <p:cNvSpPr/>
            <p:nvPr/>
          </p:nvSpPr>
          <p:spPr>
            <a:xfrm>
              <a:off x="5014762" y="1315759"/>
              <a:ext cx="752466" cy="27046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19"/>
            <p:cNvSpPr/>
            <p:nvPr/>
          </p:nvSpPr>
          <p:spPr>
            <a:xfrm rot="5400000">
              <a:off x="6963024" y="2673393"/>
              <a:ext cx="489448" cy="3126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7"/>
            <p:cNvSpPr txBox="1"/>
            <p:nvPr/>
          </p:nvSpPr>
          <p:spPr>
            <a:xfrm>
              <a:off x="6573800" y="3926494"/>
              <a:ext cx="951069" cy="438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" charset="0"/>
                  <a:ea typeface="Gill Sans" charset="0"/>
                  <a:cs typeface="Gill Sans" charset="0"/>
                </a:rPr>
                <a:t>Latency</a:t>
              </a:r>
              <a:endParaRPr lang="en-US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TextBox 26"/>
            <p:cNvSpPr txBox="1"/>
            <p:nvPr/>
          </p:nvSpPr>
          <p:spPr>
            <a:xfrm rot="16200000">
              <a:off x="5247848" y="2428090"/>
              <a:ext cx="739138" cy="38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latin typeface="Gill Sans" charset="0"/>
                  <a:ea typeface="Gill Sans" charset="0"/>
                  <a:cs typeface="Gill Sans" charset="0"/>
                </a:rPr>
                <a:t>CDF</a:t>
              </a:r>
              <a:endParaRPr lang="en-US" sz="24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Thanks &amp; QA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838200" y="1475060"/>
            <a:ext cx="61597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New philosophy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OS-level SLO awareness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Fast-rejection interface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Latency Predictions Mechanism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latin typeface="Gill Sans" charset="0"/>
                <a:ea typeface="Gill Sans" charset="0"/>
                <a:cs typeface="Gill Sans" charset="0"/>
              </a:rPr>
              <a:t>MittOS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-powered apps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Cut </a:t>
            </a:r>
            <a:r>
              <a:rPr lang="en-US" sz="2800" dirty="0" err="1" smtClean="0">
                <a:latin typeface="Gill Sans" charset="0"/>
                <a:ea typeface="Gill Sans" charset="0"/>
                <a:cs typeface="Gill Sans" charset="0"/>
              </a:rPr>
              <a:t>millionsecond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-level tail latencies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38364" y="3385577"/>
            <a:ext cx="439885" cy="515985"/>
          </a:xfrm>
          <a:prstGeom prst="rect">
            <a:avLst/>
          </a:prstGeom>
        </p:spPr>
      </p:pic>
      <p:pic>
        <p:nvPicPr>
          <p:cNvPr id="1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479" y="3373939"/>
            <a:ext cx="514790" cy="514790"/>
          </a:xfrm>
          <a:prstGeom prst="rect">
            <a:avLst/>
          </a:prstGeom>
        </p:spPr>
      </p:pic>
      <p:pic>
        <p:nvPicPr>
          <p:cNvPr id="1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983" y="3309161"/>
            <a:ext cx="601118" cy="601118"/>
          </a:xfrm>
          <a:prstGeom prst="rect">
            <a:avLst/>
          </a:prstGeom>
        </p:spPr>
      </p:pic>
      <p:pic>
        <p:nvPicPr>
          <p:cNvPr id="22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28" y="4431590"/>
            <a:ext cx="739410" cy="730393"/>
          </a:xfrm>
          <a:prstGeom prst="rect">
            <a:avLst/>
          </a:prstGeom>
        </p:spPr>
      </p:pic>
      <p:pic>
        <p:nvPicPr>
          <p:cNvPr id="23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28" y="5164795"/>
            <a:ext cx="1420210" cy="303744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096000" y="2460306"/>
            <a:ext cx="3317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kumimoji="1" lang="en-US" altLang="zh-CN" sz="2000" smtClean="0">
                <a:latin typeface="Gill Sans" charset="0"/>
                <a:ea typeface="Gill Sans" charset="0"/>
                <a:cs typeface="Gill Sans" charset="0"/>
              </a:rPr>
              <a:t>ead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(...) 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  <a:sym typeface="Wingdings"/>
              </a:rPr>
              <a:t></a:t>
            </a:r>
            <a:r>
              <a:rPr kumimoji="1" lang="en-US" altLang="zh-CN" sz="2000" dirty="0" smtClean="0">
                <a:latin typeface="Gill Sans" charset="0"/>
                <a:ea typeface="Gill Sans" charset="0"/>
                <a:cs typeface="Gill Sans" charset="0"/>
              </a:rPr>
              <a:t> read</a:t>
            </a:r>
            <a:r>
              <a:rPr kumimoji="1" lang="en-US" altLang="zh-CN" sz="2000" smtClean="0">
                <a:latin typeface="Gill Sans" charset="0"/>
                <a:ea typeface="Gill Sans" charset="0"/>
                <a:cs typeface="Gill Sans" charset="0"/>
              </a:rPr>
              <a:t>(..., SLO)</a:t>
            </a:r>
            <a:endParaRPr kumimoji="1"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8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587" y="4339715"/>
            <a:ext cx="914142" cy="9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31522" y="2707341"/>
            <a:ext cx="1847819" cy="1027405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Backup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How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to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predict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disk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time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3578" y="1620253"/>
            <a:ext cx="96573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qTime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: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total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seek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cost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of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consecutive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IO</a:t>
            </a:r>
          </a:p>
          <a:p>
            <a:endParaRPr kumimoji="1" lang="en-US" altLang="zh-CN" sz="2400" dirty="0" smtClean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 err="1">
                <a:latin typeface="Gurmukhi MT" charset="0"/>
                <a:ea typeface="Gurmukhi MT" charset="0"/>
                <a:cs typeface="Gurmukhi MT" charset="0"/>
              </a:rPr>
              <a:t>Eg</a:t>
            </a:r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.</a:t>
            </a:r>
            <a:r>
              <a:rPr kumimoji="1" lang="zh-CN" altLang="en-US" sz="2400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FIFO</a:t>
            </a:r>
            <a:r>
              <a:rPr kumimoji="1" lang="zh-CN" altLang="en-US" sz="2400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Queue</a:t>
            </a:r>
            <a:r>
              <a:rPr kumimoji="1" lang="zh-CN" altLang="en-US" sz="2400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=</a:t>
            </a:r>
            <a:r>
              <a:rPr kumimoji="1" lang="zh-CN" altLang="en-US" sz="2400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{ABCD</a:t>
            </a:r>
            <a:r>
              <a:rPr kumimoji="1" lang="mr-IN" altLang="zh-CN" sz="2400" dirty="0">
                <a:latin typeface="Gurmukhi MT" charset="0"/>
                <a:ea typeface="Gurmukhi MT" charset="0"/>
                <a:cs typeface="Gurmukhi MT" charset="0"/>
              </a:rPr>
              <a:t>…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}</a:t>
            </a:r>
          </a:p>
          <a:p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qTime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+=(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seekCost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(A,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B))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seekCost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(B,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C)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mr-IN" altLang="zh-CN" sz="2400" dirty="0" smtClean="0">
                <a:latin typeface="Gurmukhi MT" charset="0"/>
                <a:ea typeface="Gurmukhi MT" charset="0"/>
                <a:cs typeface="Gurmukhi MT" charset="0"/>
              </a:rPr>
              <a:t>…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);</a:t>
            </a:r>
          </a:p>
          <a:p>
            <a:endParaRPr kumimoji="1" lang="en-US" altLang="zh-CN" sz="2400" dirty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freeTime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+=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qTime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;</a:t>
            </a:r>
          </a:p>
          <a:p>
            <a:endParaRPr kumimoji="1" lang="en-US" altLang="zh-CN" sz="2400" dirty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seekCost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(X,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Y)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=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endParaRPr kumimoji="1" lang="en-US" altLang="zh-CN" sz="2400" dirty="0" smtClean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	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seekCostPerGB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*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(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Y.offsetInGB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mr-IN" altLang="zh-CN" sz="2400" dirty="0" smtClean="0">
                <a:latin typeface="Gurmukhi MT" charset="0"/>
                <a:ea typeface="Gurmukhi MT" charset="0"/>
                <a:cs typeface="Gurmukhi MT" charset="0"/>
              </a:rPr>
              <a:t>–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X.offsetInGB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)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endParaRPr kumimoji="1" lang="en-US" altLang="zh-CN" sz="2400" dirty="0" smtClean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>
                <a:latin typeface="Gurmukhi MT" charset="0"/>
                <a:ea typeface="Gurmukhi MT" charset="0"/>
                <a:cs typeface="Gurmukhi MT" charset="0"/>
              </a:rPr>
              <a:t>	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transferCostPerKB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* 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X.sizeInKB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;</a:t>
            </a:r>
            <a:endParaRPr kumimoji="1" lang="zh-CN" altLang="en-US" sz="2400" dirty="0">
              <a:latin typeface="Gurmukhi MT" charset="0"/>
              <a:ea typeface="Gurmukhi MT" charset="0"/>
              <a:cs typeface="Gurmukhi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53"/>
          <p:cNvSpPr/>
          <p:nvPr/>
        </p:nvSpPr>
        <p:spPr>
          <a:xfrm>
            <a:off x="6079029" y="5461298"/>
            <a:ext cx="612291" cy="518679"/>
          </a:xfrm>
          <a:prstGeom prst="downArrow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z="1867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pPr/>
              <a:t>35</a:t>
            </a:fld>
            <a:endParaRPr lang="en-US" sz="1867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688662" y="70044"/>
            <a:ext cx="4346436" cy="354789"/>
          </a:xfrm>
          <a:prstGeom prst="rect">
            <a:avLst/>
          </a:prstGeom>
        </p:spPr>
        <p:txBody>
          <a:bodyPr/>
          <a:lstStyle/>
          <a:p>
            <a:r>
              <a:rPr lang="en-US" sz="1200">
                <a:latin typeface="Gill Sans" charset="0"/>
                <a:ea typeface="Gill Sans" charset="0"/>
                <a:cs typeface="Gill Sans" charset="0"/>
              </a:rPr>
              <a:t>MittOS @ SOSP’17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228310" y="673963"/>
            <a:ext cx="3871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Gill Sans" charset="0"/>
                <a:ea typeface="Gill Sans" charset="0"/>
                <a:cs typeface="Gill Sans" charset="0"/>
              </a:rPr>
              <a:t>MittCFQ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 Profiling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32821" y="5400551"/>
            <a:ext cx="213391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Seek Distance</a:t>
            </a:r>
            <a:endParaRPr lang="en-US" sz="2667" dirty="0"/>
          </a:p>
        </p:txBody>
      </p:sp>
      <p:sp>
        <p:nvSpPr>
          <p:cNvPr id="50" name="TextBox 49"/>
          <p:cNvSpPr txBox="1"/>
          <p:nvPr/>
        </p:nvSpPr>
        <p:spPr>
          <a:xfrm>
            <a:off x="145687" y="624885"/>
            <a:ext cx="10095692" cy="435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For each interval in [ 100MB, 200MB, ..., 1GB ] do: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for (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startOffset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= 0;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startOffset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&lt;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maxOffset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startOffset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+= interval) {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for (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= 0;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&lt;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maxOffset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+= interval) {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for (size = 0; size &lt;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maxSize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; size +=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sizeInterval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){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  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start_ts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=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gettimeofday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();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   seek (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startOffset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);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   read (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, size);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  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end_ts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=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gettimeofday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();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   latency =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start_ts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-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end_ts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;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   print (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- </a:t>
            </a:r>
            <a:r>
              <a:rPr lang="en-US" sz="2133" dirty="0" err="1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endOffset</a:t>
            </a: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, size, latency);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    }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   }</a:t>
            </a:r>
          </a:p>
          <a:p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}</a:t>
            </a:r>
            <a:endParaRPr lang="en-US" sz="2133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43594" y="5415354"/>
            <a:ext cx="1081548" cy="1088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925142" y="5415353"/>
            <a:ext cx="17173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925141" y="3880962"/>
            <a:ext cx="0" cy="1534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8783915">
            <a:off x="423305" y="5515565"/>
            <a:ext cx="118494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>
                <a:latin typeface="Gill Sans" charset="0"/>
                <a:ea typeface="Gill Sans" charset="0"/>
                <a:cs typeface="Gill Sans" charset="0"/>
              </a:rPr>
              <a:t>IO Size</a:t>
            </a:r>
            <a:endParaRPr lang="en-US" sz="2667" dirty="0"/>
          </a:p>
        </p:txBody>
      </p:sp>
      <p:sp>
        <p:nvSpPr>
          <p:cNvPr id="75" name="TextBox 74"/>
          <p:cNvSpPr txBox="1"/>
          <p:nvPr/>
        </p:nvSpPr>
        <p:spPr>
          <a:xfrm rot="16200000">
            <a:off x="981810" y="4187593"/>
            <a:ext cx="124585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Latency</a:t>
            </a:r>
            <a:endParaRPr lang="en-US" sz="2667" dirty="0"/>
          </a:p>
        </p:txBody>
      </p:sp>
      <p:sp>
        <p:nvSpPr>
          <p:cNvPr id="25" name="TextBox 24"/>
          <p:cNvSpPr txBox="1"/>
          <p:nvPr/>
        </p:nvSpPr>
        <p:spPr>
          <a:xfrm>
            <a:off x="3249189" y="2160143"/>
            <a:ext cx="278006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Gill Sans" charset="0"/>
                <a:ea typeface="Gill Sans" charset="0"/>
                <a:cs typeface="Gill Sans" charset="0"/>
              </a:rPr>
              <a:t>Random seek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2512" y="2503201"/>
            <a:ext cx="263016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Gill Sans" charset="0"/>
                <a:ea typeface="Gill Sans" charset="0"/>
                <a:cs typeface="Gill Sans" charset="0"/>
              </a:rPr>
              <a:t>Random read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47571" y="3194369"/>
            <a:ext cx="32892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Gill Sans" charset="0"/>
                <a:ea typeface="Gill Sans" charset="0"/>
                <a:cs typeface="Gill Sans" charset="0"/>
              </a:rPr>
              <a:t>Collect latency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0500" y="4032621"/>
            <a:ext cx="2808739" cy="961748"/>
          </a:xfrm>
          <a:prstGeom prst="wedgeRoundRectCallout">
            <a:avLst>
              <a:gd name="adj1" fmla="val -25725"/>
              <a:gd name="adj2" fmla="val -81870"/>
              <a:gd name="adj3" fmla="val 16667"/>
            </a:avLst>
          </a:prstGeom>
          <a:solidFill>
            <a:srgbClr val="0099FF"/>
          </a:solidFill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sz="2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disk models</a:t>
            </a:r>
            <a:endParaRPr lang="en-US" sz="2400" b="1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11</a:t>
            </a:r>
            <a:r>
              <a:rPr lang="en-US" sz="2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-hour profiling</a:t>
            </a:r>
          </a:p>
        </p:txBody>
      </p:sp>
      <p:cxnSp>
        <p:nvCxnSpPr>
          <p:cNvPr id="13" name="Curved Connector 12"/>
          <p:cNvCxnSpPr>
            <a:stCxn id="4" idx="1"/>
          </p:cNvCxnSpPr>
          <p:nvPr/>
        </p:nvCxnSpPr>
        <p:spPr>
          <a:xfrm rot="10800000" flipV="1">
            <a:off x="2658829" y="4513494"/>
            <a:ext cx="2041673" cy="591076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637162" y="5339820"/>
            <a:ext cx="170238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i="1" dirty="0">
                <a:latin typeface="Gill Sans" charset="0"/>
                <a:ea typeface="Gill Sans" charset="0"/>
                <a:cs typeface="Gill Sans" charset="0"/>
              </a:rPr>
              <a:t>SSTF</a:t>
            </a:r>
          </a:p>
          <a:p>
            <a:pPr algn="ctr"/>
            <a:r>
              <a:rPr lang="en-US" sz="2667" i="1" dirty="0">
                <a:latin typeface="Gill Sans" charset="0"/>
                <a:ea typeface="Gill Sans" charset="0"/>
                <a:cs typeface="Gill Sans" charset="0"/>
              </a:rPr>
              <a:t>scheduling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55114" y="6040037"/>
            <a:ext cx="2796033" cy="538996"/>
          </a:xfrm>
          <a:prstGeom prst="roundRect">
            <a:avLst/>
          </a:prstGeom>
          <a:solidFill>
            <a:srgbClr val="0099FF"/>
          </a:solidFill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Accurate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4311" y="5908977"/>
            <a:ext cx="2752612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867" dirty="0">
                <a:latin typeface="Gill Sans" charset="0"/>
                <a:ea typeface="Gill Sans" charset="0"/>
                <a:cs typeface="Gill Sans" charset="0"/>
              </a:rPr>
              <a:t> million entries </a:t>
            </a:r>
          </a:p>
          <a:p>
            <a:pPr algn="ctr"/>
            <a:r>
              <a:rPr lang="en-US" sz="1867" dirty="0">
                <a:latin typeface="Gill Sans" charset="0"/>
                <a:ea typeface="Gill Sans" charset="0"/>
                <a:cs typeface="Gill Sans" charset="0"/>
              </a:rPr>
              <a:t>(30MB memory overhead)</a:t>
            </a:r>
          </a:p>
          <a:p>
            <a:pPr algn="ctr"/>
            <a:r>
              <a:rPr lang="en-US" sz="1867" dirty="0">
                <a:latin typeface="Gill Sans" charset="0"/>
                <a:ea typeface="Gill Sans" charset="0"/>
                <a:cs typeface="Gill Sans" charset="0"/>
              </a:rPr>
              <a:t>For </a:t>
            </a:r>
            <a:r>
              <a:rPr lang="en-US" sz="1867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867" dirty="0">
                <a:latin typeface="Gill Sans" charset="0"/>
                <a:ea typeface="Gill Sans" charset="0"/>
                <a:cs typeface="Gill Sans" charset="0"/>
              </a:rPr>
              <a:t>TB drive</a:t>
            </a:r>
          </a:p>
        </p:txBody>
      </p:sp>
      <p:sp>
        <p:nvSpPr>
          <p:cNvPr id="28" name="TextBox 27"/>
          <p:cNvSpPr txBox="1"/>
          <p:nvPr/>
        </p:nvSpPr>
        <p:spPr>
          <a:xfrm rot="20633367">
            <a:off x="2435215" y="4303699"/>
            <a:ext cx="215411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latin typeface="Gill Sans" charset="0"/>
                <a:ea typeface="Gill Sans" charset="0"/>
                <a:cs typeface="Gill Sans" charset="0"/>
              </a:rPr>
              <a:t>Linear Regression</a:t>
            </a:r>
            <a:endParaRPr lang="en-US" sz="2133" dirty="0"/>
          </a:p>
        </p:txBody>
      </p:sp>
      <p:sp>
        <p:nvSpPr>
          <p:cNvPr id="12" name="Donut 11"/>
          <p:cNvSpPr/>
          <p:nvPr/>
        </p:nvSpPr>
        <p:spPr>
          <a:xfrm>
            <a:off x="1543761" y="2234856"/>
            <a:ext cx="1578408" cy="496605"/>
          </a:xfrm>
          <a:prstGeom prst="donut">
            <a:avLst>
              <a:gd name="adj" fmla="val 1256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1" name="Donut 30"/>
          <p:cNvSpPr/>
          <p:nvPr/>
        </p:nvSpPr>
        <p:spPr>
          <a:xfrm>
            <a:off x="1543761" y="2616850"/>
            <a:ext cx="2103755" cy="495351"/>
          </a:xfrm>
          <a:prstGeom prst="donut">
            <a:avLst>
              <a:gd name="adj" fmla="val 126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23082" y="4050521"/>
            <a:ext cx="27182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i="1" dirty="0"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concurrent IO profiling </a:t>
            </a:r>
          </a:p>
        </p:txBody>
      </p:sp>
      <p:cxnSp>
        <p:nvCxnSpPr>
          <p:cNvPr id="35" name="Curved Connector 34"/>
          <p:cNvCxnSpPr>
            <a:stCxn id="42" idx="3"/>
            <a:endCxn id="40" idx="3"/>
          </p:cNvCxnSpPr>
          <p:nvPr/>
        </p:nvCxnSpPr>
        <p:spPr>
          <a:xfrm>
            <a:off x="10241379" y="4507121"/>
            <a:ext cx="98166" cy="1289299"/>
          </a:xfrm>
          <a:prstGeom prst="curvedConnector3">
            <a:avLst>
              <a:gd name="adj1" fmla="val 3328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069081" y="5400552"/>
            <a:ext cx="4678680" cy="150473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3448797">
            <a:off x="10479825" y="4524664"/>
            <a:ext cx="888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Gill Sans" charset="0"/>
                <a:ea typeface="Gill Sans" charset="0"/>
                <a:cs typeface="Gill Sans" charset="0"/>
              </a:rPr>
              <a:t>Infer</a:t>
            </a:r>
            <a:endParaRPr lang="en-US" sz="3200" i="1" dirty="0"/>
          </a:p>
        </p:txBody>
      </p:sp>
      <p:sp>
        <p:nvSpPr>
          <p:cNvPr id="29" name="Folded Corner 28"/>
          <p:cNvSpPr/>
          <p:nvPr/>
        </p:nvSpPr>
        <p:spPr>
          <a:xfrm>
            <a:off x="2237918" y="3762309"/>
            <a:ext cx="1841991" cy="577385"/>
          </a:xfrm>
          <a:prstGeom prst="foldedCorner">
            <a:avLst>
              <a:gd name="adj" fmla="val 36020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scikit</a:t>
            </a:r>
            <a:r>
              <a:rPr lang="en-US" sz="2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-learn</a:t>
            </a:r>
          </a:p>
        </p:txBody>
      </p:sp>
      <p:sp>
        <p:nvSpPr>
          <p:cNvPr id="34" name="Donut 33"/>
          <p:cNvSpPr/>
          <p:nvPr/>
        </p:nvSpPr>
        <p:spPr>
          <a:xfrm>
            <a:off x="824845" y="3241645"/>
            <a:ext cx="1475056" cy="517512"/>
          </a:xfrm>
          <a:prstGeom prst="donut">
            <a:avLst>
              <a:gd name="adj" fmla="val 126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" grpId="0"/>
      <p:bldP spid="74" grpId="0"/>
      <p:bldP spid="75" grpId="0"/>
      <p:bldP spid="25" grpId="0"/>
      <p:bldP spid="26" grpId="0"/>
      <p:bldP spid="27" grpId="0"/>
      <p:bldP spid="4" grpId="0" animBg="1"/>
      <p:bldP spid="40" grpId="0"/>
      <p:bldP spid="19" grpId="0" animBg="1"/>
      <p:bldP spid="9" grpId="0"/>
      <p:bldP spid="28" grpId="0"/>
      <p:bldP spid="12" grpId="0" animBg="1"/>
      <p:bldP spid="31" grpId="0" animBg="1"/>
      <p:bldP spid="42" grpId="0"/>
      <p:bldP spid="53" grpId="0" animBg="1"/>
      <p:bldP spid="30" grpId="0"/>
      <p:bldP spid="29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How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to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predict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disk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time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730829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Disk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will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reorder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its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tasks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order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in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its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queue</a:t>
            </a:r>
          </a:p>
          <a:p>
            <a:endParaRPr kumimoji="1" lang="en-US" altLang="zh-CN" sz="2400" dirty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If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disk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head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position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is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currently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near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D</a:t>
            </a:r>
          </a:p>
          <a:p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sstfTime</a:t>
            </a:r>
            <a:r>
              <a:rPr kumimoji="1" lang="zh-CN" altLang="en-US" sz="2400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+=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seekCost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(D,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C)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err="1" smtClean="0">
                <a:latin typeface="Gurmukhi MT" charset="0"/>
                <a:ea typeface="Gurmukhi MT" charset="0"/>
                <a:cs typeface="Gurmukhi MT" charset="0"/>
              </a:rPr>
              <a:t>seekCost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(C,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B)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+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mr-IN" altLang="zh-CN" sz="2400" dirty="0" smtClean="0">
                <a:latin typeface="Gurmukhi MT" charset="0"/>
                <a:ea typeface="Gurmukhi MT" charset="0"/>
                <a:cs typeface="Gurmukhi MT" charset="0"/>
              </a:rPr>
              <a:t>…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);</a:t>
            </a:r>
          </a:p>
          <a:p>
            <a:endParaRPr kumimoji="1" lang="en-US" altLang="zh-CN" sz="2400" dirty="0">
              <a:latin typeface="Gurmukhi MT" charset="0"/>
              <a:ea typeface="Gurmukhi MT" charset="0"/>
              <a:cs typeface="Gurmukhi MT" charset="0"/>
            </a:endParaRPr>
          </a:p>
          <a:p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Use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linear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regression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to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get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the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2400" dirty="0" smtClean="0">
                <a:latin typeface="Gurmukhi MT" charset="0"/>
                <a:ea typeface="Gurmukhi MT" charset="0"/>
                <a:cs typeface="Gurmukhi MT" charset="0"/>
              </a:rPr>
              <a:t>relationship</a:t>
            </a:r>
            <a:r>
              <a:rPr kumimoji="1" lang="zh-CN" altLang="en-US" sz="2400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endParaRPr kumimoji="1" lang="en-US" altLang="zh-CN" sz="2400" dirty="0" smtClean="0">
              <a:latin typeface="Gurmukhi MT" charset="0"/>
              <a:ea typeface="Gurmukhi MT" charset="0"/>
              <a:cs typeface="Gurmukhi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4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Baseline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08" y="1614731"/>
            <a:ext cx="7417975" cy="4389120"/>
          </a:xfrm>
          <a:prstGeom prst="rect">
            <a:avLst/>
          </a:prstGeom>
        </p:spPr>
      </p:pic>
      <p:sp>
        <p:nvSpPr>
          <p:cNvPr id="6" name="Donut 12"/>
          <p:cNvSpPr/>
          <p:nvPr/>
        </p:nvSpPr>
        <p:spPr>
          <a:xfrm>
            <a:off x="5379382" y="5609708"/>
            <a:ext cx="1900052" cy="517463"/>
          </a:xfrm>
          <a:prstGeom prst="donut">
            <a:avLst>
              <a:gd name="adj" fmla="val 1090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13"/>
          <p:cNvSpPr/>
          <p:nvPr/>
        </p:nvSpPr>
        <p:spPr>
          <a:xfrm>
            <a:off x="2436426" y="2142166"/>
            <a:ext cx="722271" cy="3466541"/>
          </a:xfrm>
          <a:prstGeom prst="donut">
            <a:avLst>
              <a:gd name="adj" fmla="val 65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14"/>
          <p:cNvSpPr txBox="1"/>
          <p:nvPr/>
        </p:nvSpPr>
        <p:spPr>
          <a:xfrm rot="16200000">
            <a:off x="994685" y="3393063"/>
            <a:ext cx="229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CDF (percentile)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Donut 15"/>
          <p:cNvSpPr/>
          <p:nvPr/>
        </p:nvSpPr>
        <p:spPr>
          <a:xfrm>
            <a:off x="9000401" y="2576333"/>
            <a:ext cx="722271" cy="551433"/>
          </a:xfrm>
          <a:prstGeom prst="donut">
            <a:avLst>
              <a:gd name="adj" fmla="val 65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9342704" y="3056270"/>
            <a:ext cx="977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&gt; 40ms    above p98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Donut 17"/>
          <p:cNvSpPr/>
          <p:nvPr/>
        </p:nvSpPr>
        <p:spPr>
          <a:xfrm>
            <a:off x="4916929" y="3469030"/>
            <a:ext cx="722271" cy="551433"/>
          </a:xfrm>
          <a:prstGeom prst="donut">
            <a:avLst>
              <a:gd name="adj" fmla="val 651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4869427" y="2770435"/>
            <a:ext cx="865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13ms</a:t>
            </a:r>
          </a:p>
          <a:p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at p95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22"/>
          <p:cNvSpPr txBox="1"/>
          <p:nvPr/>
        </p:nvSpPr>
        <p:spPr>
          <a:xfrm>
            <a:off x="943153" y="5718728"/>
            <a:ext cx="15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90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th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percentile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Left Arrow 1"/>
          <p:cNvSpPr/>
          <p:nvPr/>
        </p:nvSpPr>
        <p:spPr>
          <a:xfrm rot="2583048">
            <a:off x="3669355" y="2957355"/>
            <a:ext cx="1029979" cy="336883"/>
          </a:xfrm>
          <a:prstGeom prst="leftArrow">
            <a:avLst/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20"/>
          <p:cNvSpPr txBox="1"/>
          <p:nvPr/>
        </p:nvSpPr>
        <p:spPr>
          <a:xfrm rot="2627031">
            <a:off x="3906379" y="2703741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Better!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" name="直线箭头连接符 17"/>
          <p:cNvCxnSpPr>
            <a:endCxn id="15" idx="0"/>
          </p:cNvCxnSpPr>
          <p:nvPr/>
        </p:nvCxnSpPr>
        <p:spPr>
          <a:xfrm flipH="1">
            <a:off x="1711601" y="5252281"/>
            <a:ext cx="814775" cy="466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 animBg="1"/>
      <p:bldP spid="10" grpId="0"/>
      <p:bldP spid="11" grpId="0" animBg="1"/>
      <p:bldP spid="12" grpId="0"/>
      <p:bldP spid="16" grpId="0" animBg="1"/>
      <p:bldP spid="16" grpId="1" animBg="1"/>
      <p:bldP spid="17" grpId="0"/>
      <p:bldP spid="1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Clone VS Baseline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6400"/>
            <a:ext cx="7406640" cy="4375001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5185191" y="2490619"/>
            <a:ext cx="188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Gill Sans" charset="0"/>
                <a:ea typeface="Gill Sans" charset="0"/>
                <a:cs typeface="Gill Sans" charset="0"/>
              </a:rPr>
              <a:t>Tail 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reduction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3845151" y="4022664"/>
            <a:ext cx="3525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Worse performance &lt; p95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53471" y="2902785"/>
            <a:ext cx="2783025" cy="0"/>
          </a:xfrm>
          <a:prstGeom prst="straightConnector1">
            <a:avLst/>
          </a:prstGeom>
          <a:ln w="3810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3"/>
          <p:cNvCxnSpPr/>
          <p:nvPr/>
        </p:nvCxnSpPr>
        <p:spPr>
          <a:xfrm>
            <a:off x="3323321" y="4185320"/>
            <a:ext cx="52183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795557" y="590038"/>
            <a:ext cx="4396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Clone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Introduces more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than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2x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 workloads</a:t>
            </a:r>
            <a:endParaRPr kumimoji="1" lang="zh-CN" alt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752" y="5995933"/>
            <a:ext cx="153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90</a:t>
            </a:r>
            <a:r>
              <a:rPr lang="en-US" baseline="30000" dirty="0" smtClean="0">
                <a:latin typeface="Gill Sans" charset="0"/>
                <a:ea typeface="Gill Sans" charset="0"/>
                <a:cs typeface="Gill Sans" charset="0"/>
              </a:rPr>
              <a:t>th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 percentile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838201" y="5423770"/>
            <a:ext cx="201459" cy="57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19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Hedged VS Baseline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27257"/>
            <a:ext cx="7387449" cy="4389120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3536393" y="3815648"/>
            <a:ext cx="291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99FF"/>
                </a:solidFill>
                <a:latin typeface="Gill Sans" charset="0"/>
                <a:ea typeface="Gill Sans" charset="0"/>
                <a:cs typeface="Gill Sans" charset="0"/>
              </a:rPr>
              <a:t>Little extra workload</a:t>
            </a:r>
            <a:endParaRPr lang="en-US" sz="2400" dirty="0">
              <a:solidFill>
                <a:srgbClr val="0099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Left-Right Arrow 14"/>
          <p:cNvSpPr/>
          <p:nvPr/>
        </p:nvSpPr>
        <p:spPr>
          <a:xfrm>
            <a:off x="1667554" y="2353853"/>
            <a:ext cx="1969717" cy="55327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ait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Left-Right Arrow 15"/>
          <p:cNvSpPr/>
          <p:nvPr/>
        </p:nvSpPr>
        <p:spPr>
          <a:xfrm>
            <a:off x="3637271" y="2366037"/>
            <a:ext cx="1573541" cy="541087"/>
          </a:xfrm>
          <a:prstGeom prst="leftRightArrow">
            <a:avLst/>
          </a:prstGeom>
          <a:solidFill>
            <a:srgbClr val="33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Secondary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5185191" y="2490620"/>
            <a:ext cx="188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99FF"/>
                </a:solidFill>
                <a:latin typeface="Gill Sans" charset="0"/>
                <a:ea typeface="Gill Sans" charset="0"/>
                <a:cs typeface="Gill Sans" charset="0"/>
              </a:rPr>
              <a:t>Tail reduction</a:t>
            </a:r>
            <a:endParaRPr lang="en-US" sz="2400" dirty="0">
              <a:solidFill>
                <a:srgbClr val="0099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7"/>
          <p:cNvCxnSpPr/>
          <p:nvPr/>
        </p:nvCxnSpPr>
        <p:spPr>
          <a:xfrm flipH="1">
            <a:off x="4723925" y="2902786"/>
            <a:ext cx="2612572" cy="4338"/>
          </a:xfrm>
          <a:prstGeom prst="straightConnector1">
            <a:avLst/>
          </a:prstGeom>
          <a:ln w="3810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8"/>
          <p:cNvSpPr/>
          <p:nvPr/>
        </p:nvSpPr>
        <p:spPr>
          <a:xfrm>
            <a:off x="3370138" y="3900313"/>
            <a:ext cx="166255" cy="1282535"/>
          </a:xfrm>
          <a:prstGeom prst="rect">
            <a:avLst/>
          </a:prstGeom>
          <a:solidFill>
            <a:srgbClr val="0099FF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213" y="2151102"/>
            <a:ext cx="1124304" cy="939666"/>
          </a:xfrm>
          <a:prstGeom prst="rect">
            <a:avLst/>
          </a:prstGeom>
        </p:spPr>
      </p:pic>
      <p:cxnSp>
        <p:nvCxnSpPr>
          <p:cNvPr id="24" name="Straight Arrow Connector 19"/>
          <p:cNvCxnSpPr/>
          <p:nvPr/>
        </p:nvCxnSpPr>
        <p:spPr>
          <a:xfrm>
            <a:off x="9172634" y="2620935"/>
            <a:ext cx="19975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394" y="2060884"/>
            <a:ext cx="754240" cy="1120101"/>
          </a:xfrm>
          <a:prstGeom prst="rect">
            <a:avLst/>
          </a:prstGeom>
        </p:spPr>
      </p:pic>
      <p:sp>
        <p:nvSpPr>
          <p:cNvPr id="26" name="TextBox 23"/>
          <p:cNvSpPr txBox="1"/>
          <p:nvPr/>
        </p:nvSpPr>
        <p:spPr>
          <a:xfrm>
            <a:off x="9360291" y="1973184"/>
            <a:ext cx="1460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(a) Sends first request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7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517" y="1282536"/>
            <a:ext cx="607976" cy="607976"/>
          </a:xfrm>
          <a:prstGeom prst="rect">
            <a:avLst/>
          </a:prstGeom>
        </p:spPr>
      </p:pic>
      <p:sp>
        <p:nvSpPr>
          <p:cNvPr id="28" name="TextBox 26"/>
          <p:cNvSpPr txBox="1"/>
          <p:nvPr/>
        </p:nvSpPr>
        <p:spPr>
          <a:xfrm>
            <a:off x="7910279" y="1300595"/>
            <a:ext cx="169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(b)</a:t>
            </a:r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 Waits for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3ms timeout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9" name="Picture 27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932" y="4653423"/>
            <a:ext cx="1124304" cy="939666"/>
          </a:xfrm>
          <a:prstGeom prst="rect">
            <a:avLst/>
          </a:prstGeom>
        </p:spPr>
      </p:pic>
      <p:cxnSp>
        <p:nvCxnSpPr>
          <p:cNvPr id="30" name="Straight Arrow Connector 28"/>
          <p:cNvCxnSpPr/>
          <p:nvPr/>
        </p:nvCxnSpPr>
        <p:spPr>
          <a:xfrm>
            <a:off x="8795514" y="3180985"/>
            <a:ext cx="1637570" cy="14724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2"/>
          <p:cNvSpPr txBox="1"/>
          <p:nvPr/>
        </p:nvSpPr>
        <p:spPr>
          <a:xfrm rot="2558602">
            <a:off x="8183800" y="3784397"/>
            <a:ext cx="1890782" cy="1023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smtClean="0"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 Sends secondary request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32" name="Curved Connector 41"/>
          <p:cNvCxnSpPr/>
          <p:nvPr/>
        </p:nvCxnSpPr>
        <p:spPr>
          <a:xfrm rot="16200000" flipV="1">
            <a:off x="9070945" y="3291283"/>
            <a:ext cx="1552316" cy="1171963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50"/>
          <p:cNvCxnSpPr/>
          <p:nvPr/>
        </p:nvCxnSpPr>
        <p:spPr>
          <a:xfrm rot="5400000">
            <a:off x="10491574" y="1860315"/>
            <a:ext cx="10339" cy="2471244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9"/>
          <p:cNvSpPr txBox="1"/>
          <p:nvPr/>
        </p:nvSpPr>
        <p:spPr>
          <a:xfrm>
            <a:off x="10286548" y="3384576"/>
            <a:ext cx="1734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(d) Picks faster response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28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17" grpId="0" animBg="1"/>
      <p:bldP spid="26" grpId="0"/>
      <p:bldP spid="28" grpId="0"/>
      <p:bldP spid="31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Millisecond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Tail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Latency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cxnSp>
        <p:nvCxnSpPr>
          <p:cNvPr id="4" name="Straight Connector 28"/>
          <p:cNvCxnSpPr/>
          <p:nvPr/>
        </p:nvCxnSpPr>
        <p:spPr>
          <a:xfrm>
            <a:off x="6640737" y="2402353"/>
            <a:ext cx="0" cy="26327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9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03" y="2502829"/>
            <a:ext cx="1124304" cy="939666"/>
          </a:xfrm>
          <a:prstGeom prst="rect">
            <a:avLst/>
          </a:prstGeom>
        </p:spPr>
      </p:pic>
      <p:pic>
        <p:nvPicPr>
          <p:cNvPr id="6" name="Picture 2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03" y="4226102"/>
            <a:ext cx="1124304" cy="939666"/>
          </a:xfrm>
          <a:prstGeom prst="rect">
            <a:avLst/>
          </a:prstGeom>
        </p:spPr>
      </p:pic>
      <p:sp>
        <p:nvSpPr>
          <p:cNvPr id="7" name="Rectangle 8"/>
          <p:cNvSpPr/>
          <p:nvPr/>
        </p:nvSpPr>
        <p:spPr>
          <a:xfrm>
            <a:off x="3764873" y="2810130"/>
            <a:ext cx="955040" cy="264160"/>
          </a:xfrm>
          <a:prstGeom prst="rect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25"/>
          <p:cNvSpPr/>
          <p:nvPr/>
        </p:nvSpPr>
        <p:spPr>
          <a:xfrm>
            <a:off x="3764873" y="4563855"/>
            <a:ext cx="286512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28394" y="2711377"/>
            <a:ext cx="848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99FF"/>
                </a:solidFill>
                <a:latin typeface="Gill Sans" charset="0"/>
                <a:ea typeface="Gill Sans" charset="0"/>
                <a:cs typeface="Gill Sans" charset="0"/>
              </a:rPr>
              <a:t>10ms</a:t>
            </a:r>
            <a:endParaRPr lang="en-US" sz="2400" dirty="0">
              <a:solidFill>
                <a:srgbClr val="0099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31"/>
          <p:cNvSpPr txBox="1"/>
          <p:nvPr/>
        </p:nvSpPr>
        <p:spPr>
          <a:xfrm>
            <a:off x="6625239" y="446510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30ms</a:t>
            </a:r>
            <a:endParaRPr lang="en-US" sz="2400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Explosion 2 1"/>
          <p:cNvSpPr/>
          <p:nvPr/>
        </p:nvSpPr>
        <p:spPr>
          <a:xfrm>
            <a:off x="3707988" y="4926767"/>
            <a:ext cx="3678463" cy="1065598"/>
          </a:xfrm>
          <a:prstGeom prst="irregularSeal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IO contention</a:t>
            </a:r>
            <a:endParaRPr lang="en-US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30"/>
          <p:cNvSpPr txBox="1"/>
          <p:nvPr/>
        </p:nvSpPr>
        <p:spPr>
          <a:xfrm rot="20013060">
            <a:off x="1265040" y="2447600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Parallel</a:t>
            </a:r>
          </a:p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task #</a:t>
            </a:r>
            <a:r>
              <a:rPr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TextBox 32"/>
          <p:cNvSpPr txBox="1"/>
          <p:nvPr/>
        </p:nvSpPr>
        <p:spPr>
          <a:xfrm rot="2298721">
            <a:off x="1289436" y="4212603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Parallel</a:t>
            </a:r>
          </a:p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task #</a:t>
            </a:r>
            <a:r>
              <a:rPr lang="zh-CN" altLang="en-US" sz="24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endParaRPr lang="en-US" sz="2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33"/>
          <p:cNvSpPr txBox="1"/>
          <p:nvPr/>
        </p:nvSpPr>
        <p:spPr>
          <a:xfrm>
            <a:off x="7566472" y="5035117"/>
            <a:ext cx="1757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Completion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30ms</a:t>
            </a:r>
            <a:endParaRPr lang="en-US" sz="2400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7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736" y="5156135"/>
            <a:ext cx="277328" cy="411852"/>
          </a:xfrm>
          <a:prstGeom prst="rect">
            <a:avLst/>
          </a:prstGeom>
        </p:spPr>
      </p:pic>
      <p:pic>
        <p:nvPicPr>
          <p:cNvPr id="18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45917" y="5175666"/>
            <a:ext cx="329759" cy="419949"/>
          </a:xfrm>
          <a:prstGeom prst="rect">
            <a:avLst/>
          </a:prstGeom>
        </p:spPr>
      </p:pic>
      <p:pic>
        <p:nvPicPr>
          <p:cNvPr id="19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059" y="5192275"/>
            <a:ext cx="297482" cy="392728"/>
          </a:xfrm>
          <a:prstGeom prst="rect">
            <a:avLst/>
          </a:prstGeom>
        </p:spPr>
      </p:pic>
      <p:pic>
        <p:nvPicPr>
          <p:cNvPr id="2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970" y="5192275"/>
            <a:ext cx="254271" cy="403340"/>
          </a:xfrm>
          <a:prstGeom prst="rect">
            <a:avLst/>
          </a:prstGeom>
        </p:spPr>
      </p:pic>
      <p:sp>
        <p:nvSpPr>
          <p:cNvPr id="21" name="TextBox 4"/>
          <p:cNvSpPr txBox="1"/>
          <p:nvPr/>
        </p:nvSpPr>
        <p:spPr>
          <a:xfrm>
            <a:off x="3005693" y="35397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2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2981" y="4968479"/>
            <a:ext cx="964271" cy="964271"/>
          </a:xfrm>
          <a:prstGeom prst="rect">
            <a:avLst/>
          </a:prstGeom>
        </p:spPr>
      </p:pic>
      <p:pic>
        <p:nvPicPr>
          <p:cNvPr id="23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4" y="3110996"/>
            <a:ext cx="754240" cy="1120101"/>
          </a:xfrm>
          <a:prstGeom prst="rect">
            <a:avLst/>
          </a:prstGeom>
        </p:spPr>
      </p:pic>
      <p:pic>
        <p:nvPicPr>
          <p:cNvPr id="24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03" y="1903925"/>
            <a:ext cx="384133" cy="570466"/>
          </a:xfrm>
          <a:prstGeom prst="rect">
            <a:avLst/>
          </a:prstGeom>
        </p:spPr>
      </p:pic>
      <p:pic>
        <p:nvPicPr>
          <p:cNvPr id="2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374" y="5629301"/>
            <a:ext cx="324844" cy="422439"/>
          </a:xfrm>
          <a:prstGeom prst="rect">
            <a:avLst/>
          </a:prstGeom>
        </p:spPr>
      </p:pic>
      <p:pic>
        <p:nvPicPr>
          <p:cNvPr id="26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9608" y="5644378"/>
            <a:ext cx="408383" cy="408383"/>
          </a:xfrm>
          <a:prstGeom prst="rect">
            <a:avLst/>
          </a:prstGeom>
        </p:spPr>
      </p:pic>
      <p:cxnSp>
        <p:nvCxnSpPr>
          <p:cNvPr id="32" name="直线箭头连接符 31"/>
          <p:cNvCxnSpPr>
            <a:stCxn id="23" idx="3"/>
            <a:endCxn id="5" idx="1"/>
          </p:cNvCxnSpPr>
          <p:nvPr/>
        </p:nvCxnSpPr>
        <p:spPr>
          <a:xfrm flipV="1">
            <a:off x="1316124" y="2972662"/>
            <a:ext cx="1461279" cy="6983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3" idx="3"/>
            <a:endCxn id="6" idx="1"/>
          </p:cNvCxnSpPr>
          <p:nvPr/>
        </p:nvCxnSpPr>
        <p:spPr>
          <a:xfrm>
            <a:off x="1316124" y="3671047"/>
            <a:ext cx="1461279" cy="10248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629040" y="1292517"/>
            <a:ext cx="342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Gurmukhi MT" charset="0"/>
                <a:ea typeface="Gurmukhi MT" charset="0"/>
                <a:cs typeface="Gurmukhi MT" charset="0"/>
              </a:rPr>
              <a:t>SLO:</a:t>
            </a:r>
            <a:r>
              <a:rPr lang="zh-CN" altLang="en-US" sz="2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sz="2000" b="1" dirty="0" smtClean="0">
                <a:latin typeface="Gurmukhi MT" charset="0"/>
                <a:ea typeface="Gurmukhi MT" charset="0"/>
                <a:cs typeface="Gurmukhi MT" charset="0"/>
              </a:rPr>
              <a:t>Software</a:t>
            </a:r>
            <a:r>
              <a:rPr lang="zh-CN" altLang="en-US" sz="2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sz="2000" b="1" dirty="0" smtClean="0">
                <a:latin typeface="Gurmukhi MT" charset="0"/>
                <a:ea typeface="Gurmukhi MT" charset="0"/>
                <a:cs typeface="Gurmukhi MT" charset="0"/>
              </a:rPr>
              <a:t>Level</a:t>
            </a:r>
            <a:r>
              <a:rPr lang="zh-CN" altLang="en-US" sz="2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lang="en-US" altLang="zh-CN" sz="2000" b="1" dirty="0" smtClean="0">
                <a:latin typeface="Gurmukhi MT" charset="0"/>
                <a:ea typeface="Gurmukhi MT" charset="0"/>
                <a:cs typeface="Gurmukhi MT" charset="0"/>
              </a:rPr>
              <a:t>Objective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763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4" grpId="0"/>
      <p:bldP spid="15" grpId="0"/>
      <p:bldP spid="16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err="1" smtClean="0">
                <a:latin typeface="Gurmukhi MT" charset="0"/>
                <a:ea typeface="Gurmukhi MT" charset="0"/>
                <a:cs typeface="Gurmukhi MT" charset="0"/>
              </a:rPr>
              <a:t>MittCFQ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 VS Hedged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61" y="1633019"/>
            <a:ext cx="7386876" cy="4361688"/>
          </a:xfrm>
          <a:prstGeom prst="rect">
            <a:avLst/>
          </a:prstGeom>
        </p:spPr>
      </p:pic>
      <p:sp>
        <p:nvSpPr>
          <p:cNvPr id="12" name="Left-Right Arrow 7"/>
          <p:cNvSpPr/>
          <p:nvPr/>
        </p:nvSpPr>
        <p:spPr>
          <a:xfrm>
            <a:off x="3255771" y="2341327"/>
            <a:ext cx="1969717" cy="553271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ait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Left-Right Arrow 9"/>
          <p:cNvSpPr/>
          <p:nvPr/>
        </p:nvSpPr>
        <p:spPr>
          <a:xfrm>
            <a:off x="3267170" y="3011127"/>
            <a:ext cx="365760" cy="331422"/>
          </a:xfrm>
          <a:prstGeom prst="leftRightArrow">
            <a:avLst>
              <a:gd name="adj1" fmla="val 50000"/>
              <a:gd name="adj2" fmla="val 29177"/>
            </a:avLst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3062811" y="3342549"/>
            <a:ext cx="1085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Fast </a:t>
            </a:r>
          </a:p>
          <a:p>
            <a:pPr algn="ctr"/>
            <a:r>
              <a:rPr lang="en-US" sz="2400" b="1" dirty="0" smtClean="0">
                <a:solidFill>
                  <a:srgbClr val="0432FF"/>
                </a:solidFill>
                <a:latin typeface="Gill Sans" charset="0"/>
                <a:ea typeface="Gill Sans" charset="0"/>
                <a:cs typeface="Gill Sans" charset="0"/>
              </a:rPr>
              <a:t>reject</a:t>
            </a:r>
            <a:endParaRPr lang="en-US" sz="2400" b="1" dirty="0">
              <a:solidFill>
                <a:srgbClr val="0432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Left-Right Arrow 13"/>
          <p:cNvSpPr/>
          <p:nvPr/>
        </p:nvSpPr>
        <p:spPr>
          <a:xfrm>
            <a:off x="3634951" y="2894599"/>
            <a:ext cx="1261256" cy="514435"/>
          </a:xfrm>
          <a:prstGeom prst="left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Failover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4843484" y="3038985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99FF"/>
                </a:solidFill>
                <a:latin typeface="Gill Sans" charset="0"/>
                <a:ea typeface="Gill Sans" charset="0"/>
                <a:cs typeface="Gill Sans" charset="0"/>
              </a:rPr>
              <a:t>Cut </a:t>
            </a:r>
            <a:r>
              <a:rPr lang="en-US" sz="2400" dirty="0" err="1" smtClean="0">
                <a:solidFill>
                  <a:srgbClr val="0099FF"/>
                </a:solidFill>
                <a:latin typeface="Gill Sans" charset="0"/>
                <a:ea typeface="Gill Sans" charset="0"/>
                <a:cs typeface="Gill Sans" charset="0"/>
              </a:rPr>
              <a:t>ms</a:t>
            </a:r>
            <a:r>
              <a:rPr lang="en-US" sz="2400" dirty="0" smtClean="0">
                <a:solidFill>
                  <a:srgbClr val="0099FF"/>
                </a:solidFill>
                <a:latin typeface="Gill Sans" charset="0"/>
                <a:ea typeface="Gill Sans" charset="0"/>
                <a:cs typeface="Gill Sans" charset="0"/>
              </a:rPr>
              <a:t> tail!</a:t>
            </a:r>
            <a:endParaRPr lang="en-US" sz="2400" dirty="0">
              <a:solidFill>
                <a:srgbClr val="0099FF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Arrow Connector 18"/>
          <p:cNvCxnSpPr/>
          <p:nvPr/>
        </p:nvCxnSpPr>
        <p:spPr>
          <a:xfrm flipH="1">
            <a:off x="4911538" y="3009489"/>
            <a:ext cx="1231546" cy="6336"/>
          </a:xfrm>
          <a:prstGeom prst="straightConnector1">
            <a:avLst/>
          </a:prstGeom>
          <a:ln w="38100">
            <a:solidFill>
              <a:srgbClr val="00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9"/>
          <p:cNvSpPr/>
          <p:nvPr/>
        </p:nvSpPr>
        <p:spPr>
          <a:xfrm>
            <a:off x="5225488" y="2353511"/>
            <a:ext cx="1573541" cy="541087"/>
          </a:xfrm>
          <a:prstGeom prst="leftRightArrow">
            <a:avLst/>
          </a:prstGeom>
          <a:solidFill>
            <a:srgbClr val="33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Secondary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ounded Rectangular Callout 14"/>
          <p:cNvSpPr/>
          <p:nvPr/>
        </p:nvSpPr>
        <p:spPr>
          <a:xfrm>
            <a:off x="3062811" y="4562480"/>
            <a:ext cx="1388279" cy="930555"/>
          </a:xfrm>
          <a:prstGeom prst="wedgeRoundRectCallout">
            <a:avLst>
              <a:gd name="adj1" fmla="val 70389"/>
              <a:gd name="adj2" fmla="val -141907"/>
              <a:gd name="adj3" fmla="val 16667"/>
            </a:avLst>
          </a:prstGeom>
          <a:solidFill>
            <a:srgbClr val="0099FF"/>
          </a:solidFill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No-wait wins!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9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  <p:bldP spid="16" grpId="0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31" y="1129196"/>
            <a:ext cx="5275683" cy="5725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870771" y="6015653"/>
            <a:ext cx="724621" cy="960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38237106-F2ED-405E-BC33-CC3CF426205F}" type="slidenum">
              <a:rPr lang="en-US" sz="1867">
                <a:solidFill>
                  <a:schemeClr val="tx1"/>
                </a:solidFill>
              </a:rPr>
              <a:pPr/>
              <a:t>41</a:t>
            </a:fld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688662" y="70044"/>
            <a:ext cx="4346436" cy="3547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200"/>
              <a:t>MittOS @ SOSP’17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432" y="663676"/>
            <a:ext cx="5524846" cy="666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733" b="1" dirty="0">
                <a:latin typeface="Gill Sans" charset="0"/>
                <a:ea typeface="Gill Sans" charset="0"/>
                <a:cs typeface="Gill Sans" charset="0"/>
              </a:rPr>
              <a:t>Tail amplified at Scale</a:t>
            </a:r>
          </a:p>
        </p:txBody>
      </p:sp>
      <p:cxnSp>
        <p:nvCxnSpPr>
          <p:cNvPr id="9" name="Straight Arrow Connector 8"/>
          <p:cNvCxnSpPr>
            <a:stCxn id="34" idx="3"/>
            <a:endCxn id="7" idx="1"/>
          </p:cNvCxnSpPr>
          <p:nvPr/>
        </p:nvCxnSpPr>
        <p:spPr>
          <a:xfrm flipV="1">
            <a:off x="2156514" y="1873844"/>
            <a:ext cx="3266716" cy="18038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4" idx="3"/>
            <a:endCxn id="14" idx="1"/>
          </p:cNvCxnSpPr>
          <p:nvPr/>
        </p:nvCxnSpPr>
        <p:spPr>
          <a:xfrm flipV="1">
            <a:off x="2156514" y="2695915"/>
            <a:ext cx="3277431" cy="9817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9713135">
            <a:off x="2776620" y="1903897"/>
            <a:ext cx="1489575" cy="9131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Gill Sans" charset="0"/>
                <a:ea typeface="Gill Sans" charset="0"/>
                <a:cs typeface="Gill Sans" charset="0"/>
              </a:rPr>
              <a:t>Parallel</a:t>
            </a:r>
          </a:p>
          <a:p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get() #1</a:t>
            </a:r>
          </a:p>
        </p:txBody>
      </p:sp>
      <p:pic>
        <p:nvPicPr>
          <p:cNvPr id="14" name="Picture 13" descr="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45" y="2378923"/>
            <a:ext cx="758559" cy="633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13" y="4779074"/>
            <a:ext cx="755904" cy="631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14" y="6220393"/>
            <a:ext cx="758559" cy="6339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/>
          <p:cNvCxnSpPr>
            <a:stCxn id="34" idx="3"/>
            <a:endCxn id="36" idx="1"/>
          </p:cNvCxnSpPr>
          <p:nvPr/>
        </p:nvCxnSpPr>
        <p:spPr>
          <a:xfrm flipV="1">
            <a:off x="2156513" y="3436341"/>
            <a:ext cx="3219066" cy="2413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17" idx="1"/>
          </p:cNvCxnSpPr>
          <p:nvPr/>
        </p:nvCxnSpPr>
        <p:spPr>
          <a:xfrm>
            <a:off x="2156514" y="3677679"/>
            <a:ext cx="3261900" cy="28597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20511239">
            <a:off x="4008677" y="2368977"/>
            <a:ext cx="1295547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get() #2</a:t>
            </a:r>
          </a:p>
        </p:txBody>
      </p:sp>
      <p:sp>
        <p:nvSpPr>
          <p:cNvPr id="32" name="TextBox 31"/>
          <p:cNvSpPr txBox="1"/>
          <p:nvPr/>
        </p:nvSpPr>
        <p:spPr>
          <a:xfrm rot="2441476">
            <a:off x="3603023" y="4640921"/>
            <a:ext cx="923651" cy="50276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Gill Sans" charset="0"/>
                <a:ea typeface="Gill Sans" charset="0"/>
                <a:cs typeface="Gill Sans" charset="0"/>
              </a:rPr>
              <a:t>get() </a:t>
            </a:r>
            <a:endParaRPr lang="en-US" sz="2667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ounded Rectangular Callout 53"/>
          <p:cNvSpPr/>
          <p:nvPr/>
        </p:nvSpPr>
        <p:spPr>
          <a:xfrm>
            <a:off x="501358" y="5359114"/>
            <a:ext cx="3228493" cy="1092561"/>
          </a:xfrm>
          <a:prstGeom prst="wedgeRoundRectCallout">
            <a:avLst>
              <a:gd name="adj1" fmla="val -7134"/>
              <a:gd name="adj2" fmla="val -84676"/>
              <a:gd name="adj3" fmla="val 16667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Tail amplified &amp; more </a:t>
            </a:r>
            <a:r>
              <a:rPr lang="en-US" sz="2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improvement space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996988" y="3557504"/>
            <a:ext cx="1439464" cy="2431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860" y="2930945"/>
            <a:ext cx="1005653" cy="1493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5375579" y="3102948"/>
            <a:ext cx="663964" cy="666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s-IS" sz="3733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3733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20448209">
            <a:off x="10630600" y="2917581"/>
            <a:ext cx="9236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latin typeface="Gill Sans" charset="0"/>
                <a:ea typeface="Gill Sans" charset="0"/>
                <a:cs typeface="Gill Sans" charset="0"/>
              </a:rPr>
              <a:t>Base</a:t>
            </a:r>
            <a:endParaRPr lang="en-US" sz="24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20767302">
            <a:off x="9991122" y="2370217"/>
            <a:ext cx="138691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ill Sans" charset="0"/>
                <a:ea typeface="Gill Sans" charset="0"/>
                <a:cs typeface="Gill Sans" charset="0"/>
              </a:rPr>
              <a:t>Hedged</a:t>
            </a:r>
          </a:p>
        </p:txBody>
      </p:sp>
      <p:sp>
        <p:nvSpPr>
          <p:cNvPr id="57" name="TextBox 56"/>
          <p:cNvSpPr txBox="1"/>
          <p:nvPr/>
        </p:nvSpPr>
        <p:spPr>
          <a:xfrm rot="20345011">
            <a:off x="8770239" y="2027297"/>
            <a:ext cx="154401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Gill Sans" charset="0"/>
                <a:ea typeface="Gill Sans" charset="0"/>
                <a:cs typeface="Gill Sans" charset="0"/>
              </a:rPr>
              <a:t>MittCFQ</a:t>
            </a:r>
            <a:endParaRPr lang="en-US" sz="24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9315733" y="3793310"/>
            <a:ext cx="2166729" cy="1240740"/>
          </a:xfrm>
          <a:prstGeom prst="wedgeRoundRectCallout">
            <a:avLst>
              <a:gd name="adj1" fmla="val -40529"/>
              <a:gd name="adj2" fmla="val -140873"/>
              <a:gd name="adj3" fmla="val 16667"/>
            </a:avLst>
          </a:prstGeom>
          <a:solidFill>
            <a:srgbClr val="0099FF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Up to 2x speedup  above p75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818594" y="883804"/>
            <a:ext cx="1532713" cy="2030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30" y="1556852"/>
            <a:ext cx="758557" cy="633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11" y="5546621"/>
            <a:ext cx="758559" cy="633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 descr="serv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40" y="4092899"/>
            <a:ext cx="755904" cy="631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Oval 41"/>
          <p:cNvSpPr/>
          <p:nvPr/>
        </p:nvSpPr>
        <p:spPr>
          <a:xfrm>
            <a:off x="7838646" y="1339977"/>
            <a:ext cx="616319" cy="569688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50800" dist="42924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endParaRPr lang="en-US" sz="1867" b="1" baseline="-25000" dirty="0">
              <a:solidFill>
                <a:schemeClr val="tx1"/>
              </a:solidFill>
              <a:latin typeface="Arial Black"/>
              <a:cs typeface="Arial Blac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44857" y="1440155"/>
            <a:ext cx="610871" cy="369332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sz="2400" dirty="0">
                <a:latin typeface="Arial Black"/>
                <a:cs typeface="Arial Black"/>
              </a:rPr>
              <a:t>S</a:t>
            </a:r>
            <a:endParaRPr lang="en-US" sz="2400" baseline="-25000" dirty="0">
              <a:latin typeface="Arial Black"/>
              <a:cs typeface="Arial Black"/>
            </a:endParaRPr>
          </a:p>
        </p:txBody>
      </p:sp>
      <p:grpSp>
        <p:nvGrpSpPr>
          <p:cNvPr id="8" name="Group 7"/>
          <p:cNvGrpSpPr/>
          <p:nvPr/>
        </p:nvGrpSpPr>
        <p:grpSpPr>
          <a:xfrm rot="2374943">
            <a:off x="4169776" y="4962139"/>
            <a:ext cx="667880" cy="569688"/>
            <a:chOff x="4772142" y="2582120"/>
            <a:chExt cx="500910" cy="427266"/>
          </a:xfrm>
        </p:grpSpPr>
        <p:sp>
          <p:nvSpPr>
            <p:cNvPr id="45" name="Oval 44"/>
            <p:cNvSpPr/>
            <p:nvPr/>
          </p:nvSpPr>
          <p:spPr>
            <a:xfrm>
              <a:off x="4810240" y="2582120"/>
              <a:ext cx="462239" cy="427266"/>
            </a:xfrm>
            <a:prstGeom prst="ellipse">
              <a:avLst/>
            </a:prstGeom>
            <a:solidFill>
              <a:schemeClr val="bg1"/>
            </a:solidFill>
            <a:ln w="28575" cmpd="sng">
              <a:noFill/>
            </a:ln>
            <a:effectLst>
              <a:outerShdw blurRad="50800" dist="42924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bIns="0" rtlCol="0" anchor="ctr"/>
            <a:lstStyle/>
            <a:p>
              <a:pPr algn="ctr"/>
              <a:endParaRPr lang="en-US" sz="1867" b="1" baseline="-25000" dirty="0">
                <a:solidFill>
                  <a:schemeClr val="tx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72142" y="2657253"/>
              <a:ext cx="5009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sz="2400">
                  <a:latin typeface="Arial Black"/>
                  <a:cs typeface="Arial Black"/>
                </a:rPr>
                <a:t>#S</a:t>
              </a:r>
              <a:endParaRPr lang="en-US" sz="2400" baseline="-25000" dirty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6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9" grpId="0"/>
      <p:bldP spid="32" grpId="0"/>
      <p:bldP spid="54" grpId="0" animBg="1"/>
      <p:bldP spid="36" grpId="0" animBg="1"/>
      <p:bldP spid="55" grpId="0"/>
      <p:bldP spid="56" grpId="0"/>
      <p:bldP spid="57" grpId="0"/>
      <p:bldP spid="58" grpId="0" animBg="1"/>
      <p:bldP spid="42" grpId="0" animBg="1"/>
      <p:bldP spid="4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0"/>
            <a:ext cx="665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latin typeface="Gurmukhi MT" charset="0"/>
                <a:ea typeface="Gurmukhi MT" charset="0"/>
                <a:cs typeface="Gurmukhi MT" charset="0"/>
              </a:rPr>
              <a:t>Current</a:t>
            </a:r>
            <a:r>
              <a:rPr kumimoji="1" lang="zh-CN" altLang="en-US" sz="4000" b="1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>
                <a:latin typeface="Gurmukhi MT" charset="0"/>
                <a:ea typeface="Gurmukhi MT" charset="0"/>
                <a:cs typeface="Gurmukhi MT" charset="0"/>
              </a:rPr>
              <a:t>Latency</a:t>
            </a:r>
            <a:r>
              <a:rPr kumimoji="1" lang="zh-CN" altLang="en-US" sz="4000" b="1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>
                <a:latin typeface="Gurmukhi MT" charset="0"/>
                <a:ea typeface="Gurmukhi MT" charset="0"/>
                <a:cs typeface="Gurmukhi MT" charset="0"/>
              </a:rPr>
              <a:t>Mechanism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1282536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Gill Sans" charset="0"/>
                <a:ea typeface="Gill Sans" charset="0"/>
                <a:cs typeface="Gill Sans" charset="0"/>
              </a:rPr>
              <a:t>1. Speculation</a:t>
            </a:r>
            <a:endParaRPr kumimoji="1" lang="zh-CN" alt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7" name="Picture 24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4" y="2326637"/>
            <a:ext cx="868362" cy="725756"/>
          </a:xfrm>
          <a:prstGeom prst="rect">
            <a:avLst/>
          </a:prstGeom>
        </p:spPr>
      </p:pic>
      <p:sp>
        <p:nvSpPr>
          <p:cNvPr id="8" name="Rectangle 28"/>
          <p:cNvSpPr/>
          <p:nvPr/>
        </p:nvSpPr>
        <p:spPr>
          <a:xfrm>
            <a:off x="1716039" y="2554509"/>
            <a:ext cx="568960" cy="21726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32"/>
          <p:cNvSpPr/>
          <p:nvPr/>
        </p:nvSpPr>
        <p:spPr>
          <a:xfrm>
            <a:off x="1715626" y="3751327"/>
            <a:ext cx="1700784" cy="219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0" name="Picture 23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4" y="3509251"/>
            <a:ext cx="868362" cy="725756"/>
          </a:xfrm>
          <a:prstGeom prst="rect">
            <a:avLst/>
          </a:prstGeom>
        </p:spPr>
      </p:pic>
      <p:pic>
        <p:nvPicPr>
          <p:cNvPr id="11" name="Picture 25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4" y="4714453"/>
            <a:ext cx="868362" cy="725756"/>
          </a:xfrm>
          <a:prstGeom prst="rect">
            <a:avLst/>
          </a:prstGeom>
        </p:spPr>
      </p:pic>
      <p:cxnSp>
        <p:nvCxnSpPr>
          <p:cNvPr id="12" name="Straight Connector 4"/>
          <p:cNvCxnSpPr/>
          <p:nvPr/>
        </p:nvCxnSpPr>
        <p:spPr>
          <a:xfrm flipV="1">
            <a:off x="2806310" y="2199946"/>
            <a:ext cx="0" cy="390777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6"/>
          <p:cNvSpPr/>
          <p:nvPr/>
        </p:nvSpPr>
        <p:spPr>
          <a:xfrm>
            <a:off x="2239382" y="5059411"/>
            <a:ext cx="566928" cy="2194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ight Arrow 7"/>
          <p:cNvSpPr/>
          <p:nvPr/>
        </p:nvSpPr>
        <p:spPr>
          <a:xfrm>
            <a:off x="1703903" y="4562071"/>
            <a:ext cx="535479" cy="29187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1939960" y="3384344"/>
            <a:ext cx="2614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IO Contention!</a:t>
            </a:r>
            <a:endParaRPr kumimoji="1" lang="zh-CN" altLang="en-US" sz="20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97366" y="4238152"/>
            <a:ext cx="685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Diwan Kufi" charset="-78"/>
                <a:ea typeface="Diwan Kufi" charset="-78"/>
                <a:cs typeface="Diwan Kufi" charset="-78"/>
              </a:rPr>
              <a:t>Wait</a:t>
            </a:r>
            <a:endParaRPr kumimoji="1" lang="zh-CN" altLang="en-US" sz="2000" b="1" dirty="0">
              <a:latin typeface="Diwan Kufi" charset="-78"/>
              <a:ea typeface="Diwan Kufi" charset="-78"/>
              <a:cs typeface="Diwan Kufi" charset="-78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2986545" y="5363042"/>
            <a:ext cx="2772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4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Completion</a:t>
            </a:r>
          </a:p>
          <a:p>
            <a:pPr algn="ctr"/>
            <a:r>
              <a:rPr kumimoji="1"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20ms</a:t>
            </a:r>
            <a:r>
              <a:rPr kumimoji="1" lang="en-US" sz="24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+network-hop</a:t>
            </a:r>
            <a:endParaRPr kumimoji="1" lang="en-US" sz="240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0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92" y="4141936"/>
            <a:ext cx="721634" cy="721634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1515093" y="4106549"/>
            <a:ext cx="892343" cy="88028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356231" y="1282536"/>
            <a:ext cx="43964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2. 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Cloning</a:t>
            </a: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Introduces more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than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2x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 workloads</a:t>
            </a:r>
            <a:endParaRPr kumimoji="1" lang="zh-CN" alt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ounded Rectangular Callout 1"/>
          <p:cNvSpPr/>
          <p:nvPr/>
        </p:nvSpPr>
        <p:spPr>
          <a:xfrm>
            <a:off x="3028724" y="1831354"/>
            <a:ext cx="1556584" cy="437090"/>
          </a:xfrm>
          <a:prstGeom prst="wedgeRoundRectCallout">
            <a:avLst>
              <a:gd name="adj1" fmla="val -49186"/>
              <a:gd name="adj2" fmla="val -102332"/>
              <a:gd name="adj3" fmla="val 16667"/>
            </a:avLst>
          </a:prstGeom>
          <a:solidFill>
            <a:srgbClr val="00B0F0"/>
          </a:solidFill>
          <a:ln w="50800">
            <a:solidFill>
              <a:srgbClr val="0432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Most popular</a:t>
            </a:r>
            <a:endParaRPr lang="en-US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356231" y="3542801"/>
            <a:ext cx="45895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3"/>
            </a:pP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Snitching</a:t>
            </a:r>
          </a:p>
          <a:p>
            <a:pPr marL="514350" indent="-514350">
              <a:buFont typeface="Arial" charset="0"/>
              <a:buChar char="•"/>
            </a:pP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Monitor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pick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fast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replica</a:t>
            </a:r>
          </a:p>
          <a:p>
            <a:pPr marL="514350" indent="-514350">
              <a:buFont typeface="Arial" charset="0"/>
              <a:buChar char="•"/>
            </a:pP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Does </a:t>
            </a:r>
            <a:r>
              <a:rPr kumimoji="1" lang="en-US" altLang="zh-CN" sz="2800" dirty="0">
                <a:latin typeface="Gill Sans" charset="0"/>
                <a:ea typeface="Gill Sans" charset="0"/>
                <a:cs typeface="Gill Sans" charset="0"/>
              </a:rPr>
              <a:t>not work when </a:t>
            </a:r>
            <a:r>
              <a:rPr kumimoji="1" lang="en-US" altLang="zh-CN" sz="2800" dirty="0" err="1">
                <a:latin typeface="Gill Sans" charset="0"/>
                <a:ea typeface="Gill Sans" charset="0"/>
                <a:cs typeface="Gill Sans" charset="0"/>
              </a:rPr>
              <a:t>burstiness</a:t>
            </a:r>
            <a:r>
              <a:rPr kumimoji="1" lang="en-US" altLang="zh-CN" sz="2800" dirty="0">
                <a:latin typeface="Gill Sans" charset="0"/>
                <a:ea typeface="Gill Sans" charset="0"/>
                <a:cs typeface="Gill Sans" charset="0"/>
              </a:rPr>
              <a:t> fluctuates in </a:t>
            </a:r>
            <a:r>
              <a:rPr kumimoji="1" lang="en-US" altLang="zh-CN" sz="2800" dirty="0" err="1">
                <a:latin typeface="Gill Sans" charset="0"/>
                <a:ea typeface="Gill Sans" charset="0"/>
                <a:cs typeface="Gill Sans" charset="0"/>
              </a:rPr>
              <a:t>ms</a:t>
            </a:r>
            <a:r>
              <a:rPr kumimoji="1" lang="en-US" altLang="zh-CN" sz="2800" dirty="0">
                <a:latin typeface="Gill Sans" charset="0"/>
                <a:ea typeface="Gill Sans" charset="0"/>
                <a:cs typeface="Gill Sans" charset="0"/>
              </a:rPr>
              <a:t>-level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37850" y="2206132"/>
            <a:ext cx="984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Gill Sans" charset="0"/>
                <a:ea typeface="Gill Sans" charset="0"/>
                <a:cs typeface="Gill Sans" charset="0"/>
              </a:rPr>
              <a:t>10ms</a:t>
            </a:r>
            <a:endParaRPr kumimoji="1"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1614" y="3183996"/>
            <a:ext cx="87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latin typeface="Gill Sans" charset="0"/>
                <a:ea typeface="Gill Sans" charset="0"/>
                <a:cs typeface="Gill Sans" charset="0"/>
              </a:rPr>
              <a:t>？？？</a:t>
            </a:r>
            <a:endParaRPr kumimoji="1" lang="zh-CN" altLang="en-US" b="1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30155" y="4718326"/>
            <a:ext cx="984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10ms</a:t>
            </a:r>
            <a:endParaRPr kumimoji="1" lang="zh-CN" altLang="en-US" sz="200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7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7" grpId="0"/>
      <p:bldP spid="18" grpId="0"/>
      <p:bldP spid="19" grpId="0"/>
      <p:bldP spid="21" grpId="0" animBg="1"/>
      <p:bldP spid="22" grpId="0"/>
      <p:bldP spid="23" grpId="0" animBg="1"/>
      <p:bldP spid="24" grpId="0"/>
      <p:bldP spid="25" grpId="0"/>
      <p:bldP spid="2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>
                <a:latin typeface="Gurmukhi MT" charset="0"/>
                <a:ea typeface="Gurmukhi MT" charset="0"/>
                <a:cs typeface="Gurmukhi MT" charset="0"/>
              </a:rPr>
              <a:t>Current</a:t>
            </a:r>
            <a:r>
              <a:rPr kumimoji="1" lang="zh-CN" altLang="en-US" sz="4000" b="1" dirty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Mechanism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V.S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New</a:t>
            </a:r>
            <a:r>
              <a:rPr kumimoji="1" lang="zh-CN" altLang="en-US" sz="4000" b="1" dirty="0" smtClean="0">
                <a:latin typeface="Gurmukhi MT" charset="0"/>
                <a:ea typeface="Gurmukhi MT" charset="0"/>
                <a:cs typeface="Gurmukhi MT" charset="0"/>
              </a:rPr>
              <a:t> </a:t>
            </a:r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Mechanism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Rounded Rectangular Callout 16"/>
          <p:cNvSpPr/>
          <p:nvPr/>
        </p:nvSpPr>
        <p:spPr>
          <a:xfrm>
            <a:off x="8788459" y="2044531"/>
            <a:ext cx="1966665" cy="955118"/>
          </a:xfrm>
          <a:prstGeom prst="wedgeRoundRectCallout">
            <a:avLst>
              <a:gd name="adj1" fmla="val -38680"/>
              <a:gd name="adj2" fmla="val 135991"/>
              <a:gd name="adj3" fmla="val 16667"/>
            </a:avLst>
          </a:prstGeom>
          <a:solidFill>
            <a:srgbClr val="00B0F0"/>
          </a:solidFill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My disk is busy!</a:t>
            </a:r>
          </a:p>
          <a:p>
            <a:pPr algn="ctr"/>
            <a:r>
              <a:rPr lang="en-US" sz="2000" dirty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ry elsewhere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6" name="Picture 58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85" y="2705575"/>
            <a:ext cx="868362" cy="725756"/>
          </a:xfrm>
          <a:prstGeom prst="rect">
            <a:avLst/>
          </a:prstGeom>
        </p:spPr>
      </p:pic>
      <p:sp>
        <p:nvSpPr>
          <p:cNvPr id="7" name="Rectangle 59"/>
          <p:cNvSpPr/>
          <p:nvPr/>
        </p:nvSpPr>
        <p:spPr>
          <a:xfrm>
            <a:off x="7724134" y="2961135"/>
            <a:ext cx="568960" cy="21726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61"/>
          <p:cNvSpPr/>
          <p:nvPr/>
        </p:nvSpPr>
        <p:spPr>
          <a:xfrm>
            <a:off x="7769440" y="5148993"/>
            <a:ext cx="566928" cy="219456"/>
          </a:xfrm>
          <a:prstGeom prst="rect">
            <a:avLst/>
          </a:prstGeom>
          <a:solidFill>
            <a:srgbClr val="339900"/>
          </a:solidFill>
          <a:ln>
            <a:solidFill>
              <a:srgbClr val="33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9" name="Picture 64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48" y="3775201"/>
            <a:ext cx="868362" cy="725756"/>
          </a:xfrm>
          <a:prstGeom prst="rect">
            <a:avLst/>
          </a:prstGeom>
        </p:spPr>
      </p:pic>
      <p:pic>
        <p:nvPicPr>
          <p:cNvPr id="10" name="Picture 65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48" y="4844827"/>
            <a:ext cx="868362" cy="725756"/>
          </a:xfrm>
          <a:prstGeom prst="rect">
            <a:avLst/>
          </a:prstGeom>
        </p:spPr>
      </p:pic>
      <p:sp>
        <p:nvSpPr>
          <p:cNvPr id="11" name="TextBox 66"/>
          <p:cNvSpPr txBox="1"/>
          <p:nvPr/>
        </p:nvSpPr>
        <p:spPr>
          <a:xfrm>
            <a:off x="8662882" y="3896172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OS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2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293" y="4364642"/>
            <a:ext cx="593706" cy="696417"/>
          </a:xfrm>
          <a:prstGeom prst="rect">
            <a:avLst/>
          </a:prstGeom>
        </p:spPr>
      </p:pic>
      <p:sp>
        <p:nvSpPr>
          <p:cNvPr id="13" name="Curved Right Arrow 8"/>
          <p:cNvSpPr/>
          <p:nvPr/>
        </p:nvSpPr>
        <p:spPr>
          <a:xfrm>
            <a:off x="7267821" y="4364642"/>
            <a:ext cx="349431" cy="1022307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69"/>
          <p:cNvSpPr txBox="1"/>
          <p:nvPr/>
        </p:nvSpPr>
        <p:spPr>
          <a:xfrm>
            <a:off x="7065977" y="5864651"/>
            <a:ext cx="2709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Completion</a:t>
            </a:r>
          </a:p>
          <a:p>
            <a:pPr algn="ctr"/>
            <a:r>
              <a:rPr lang="en-US" sz="2400" b="1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10ms + </a:t>
            </a:r>
            <a:r>
              <a:rPr lang="en-US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network-hop</a:t>
            </a:r>
            <a:endParaRPr lang="en-US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5" name="Straight Connector 70"/>
          <p:cNvCxnSpPr/>
          <p:nvPr/>
        </p:nvCxnSpPr>
        <p:spPr>
          <a:xfrm flipV="1">
            <a:off x="8348445" y="2353946"/>
            <a:ext cx="0" cy="3390484"/>
          </a:xfrm>
          <a:prstGeom prst="line">
            <a:avLst/>
          </a:prstGeom>
          <a:ln w="38100">
            <a:solidFill>
              <a:srgbClr val="33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8"/>
          <p:cNvSpPr txBox="1"/>
          <p:nvPr/>
        </p:nvSpPr>
        <p:spPr>
          <a:xfrm>
            <a:off x="7423649" y="5358033"/>
            <a:ext cx="2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Failover (</a:t>
            </a:r>
            <a:r>
              <a:rPr lang="en-US" sz="20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no-wait</a:t>
            </a:r>
            <a:r>
              <a:rPr lang="en-US" sz="20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sz="20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Arrow Connector 5"/>
          <p:cNvCxnSpPr/>
          <p:nvPr/>
        </p:nvCxnSpPr>
        <p:spPr>
          <a:xfrm>
            <a:off x="7811117" y="3883210"/>
            <a:ext cx="977342" cy="106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40"/>
          <p:cNvSpPr/>
          <p:nvPr/>
        </p:nvSpPr>
        <p:spPr>
          <a:xfrm>
            <a:off x="9476568" y="3701795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Oval 41"/>
          <p:cNvSpPr/>
          <p:nvPr/>
        </p:nvSpPr>
        <p:spPr>
          <a:xfrm>
            <a:off x="9710917" y="3702343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Oval 43"/>
          <p:cNvSpPr/>
          <p:nvPr/>
        </p:nvSpPr>
        <p:spPr>
          <a:xfrm>
            <a:off x="9939517" y="3701795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9590868" y="3910941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Oval 50"/>
          <p:cNvSpPr/>
          <p:nvPr/>
        </p:nvSpPr>
        <p:spPr>
          <a:xfrm>
            <a:off x="9825217" y="3911489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51"/>
          <p:cNvSpPr/>
          <p:nvPr/>
        </p:nvSpPr>
        <p:spPr>
          <a:xfrm>
            <a:off x="10053817" y="3910941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Oval 52"/>
          <p:cNvSpPr/>
          <p:nvPr/>
        </p:nvSpPr>
        <p:spPr>
          <a:xfrm>
            <a:off x="9720673" y="4104222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Oval 53"/>
          <p:cNvSpPr/>
          <p:nvPr/>
        </p:nvSpPr>
        <p:spPr>
          <a:xfrm>
            <a:off x="9955022" y="4104770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Oval 55"/>
          <p:cNvSpPr/>
          <p:nvPr/>
        </p:nvSpPr>
        <p:spPr>
          <a:xfrm>
            <a:off x="10183622" y="4104222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7" name="TextBox 56"/>
          <p:cNvSpPr txBox="1"/>
          <p:nvPr/>
        </p:nvSpPr>
        <p:spPr>
          <a:xfrm>
            <a:off x="9304124" y="3357693"/>
            <a:ext cx="1186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 charset="0"/>
                <a:ea typeface="Gill Sans" charset="0"/>
                <a:cs typeface="Gill Sans" charset="0"/>
              </a:rPr>
              <a:t>Disk Queue</a:t>
            </a:r>
            <a:endParaRPr lang="en-US" sz="16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8" name="TextBox 62"/>
          <p:cNvSpPr txBox="1"/>
          <p:nvPr/>
        </p:nvSpPr>
        <p:spPr>
          <a:xfrm>
            <a:off x="7287540" y="3863899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 charset="0"/>
                <a:ea typeface="Gill Sans" charset="0"/>
                <a:cs typeface="Gill Sans" charset="0"/>
              </a:rPr>
              <a:t>App</a:t>
            </a:r>
            <a:endParaRPr 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9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6528" y="3633560"/>
            <a:ext cx="1062722" cy="1062722"/>
          </a:xfrm>
          <a:prstGeom prst="rect">
            <a:avLst/>
          </a:prstGeom>
        </p:spPr>
      </p:pic>
      <p:sp>
        <p:nvSpPr>
          <p:cNvPr id="30" name="Rounded Rectangular Callout 71"/>
          <p:cNvSpPr/>
          <p:nvPr/>
        </p:nvSpPr>
        <p:spPr>
          <a:xfrm>
            <a:off x="6557784" y="4460377"/>
            <a:ext cx="556516" cy="345973"/>
          </a:xfrm>
          <a:prstGeom prst="wedgeRoundRectCallout">
            <a:avLst>
              <a:gd name="adj1" fmla="val 75566"/>
              <a:gd name="adj2" fmla="val -93529"/>
              <a:gd name="adj3" fmla="val 16667"/>
            </a:avLst>
          </a:prstGeom>
          <a:solidFill>
            <a:srgbClr val="FF0000"/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ok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1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463" y="5697926"/>
            <a:ext cx="732374" cy="735644"/>
          </a:xfrm>
          <a:prstGeom prst="rect">
            <a:avLst/>
          </a:prstGeom>
        </p:spPr>
      </p:pic>
      <p:cxnSp>
        <p:nvCxnSpPr>
          <p:cNvPr id="32" name="Straight Connector 13"/>
          <p:cNvCxnSpPr/>
          <p:nvPr/>
        </p:nvCxnSpPr>
        <p:spPr>
          <a:xfrm>
            <a:off x="8286211" y="3669262"/>
            <a:ext cx="0" cy="837672"/>
          </a:xfrm>
          <a:prstGeom prst="line">
            <a:avLst/>
          </a:prstGeom>
          <a:ln w="508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21"/>
          <p:cNvCxnSpPr/>
          <p:nvPr/>
        </p:nvCxnSpPr>
        <p:spPr>
          <a:xfrm rot="5400000" flipH="1">
            <a:off x="8278233" y="3683686"/>
            <a:ext cx="32273" cy="1316031"/>
          </a:xfrm>
          <a:prstGeom prst="curvedConnector3">
            <a:avLst>
              <a:gd name="adj1" fmla="val -70833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63"/>
          <p:cNvSpPr txBox="1"/>
          <p:nvPr/>
        </p:nvSpPr>
        <p:spPr>
          <a:xfrm>
            <a:off x="7553525" y="4514895"/>
            <a:ext cx="1565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Fast reject</a:t>
            </a:r>
            <a:endParaRPr lang="en-US" sz="2000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8185" y="1458381"/>
            <a:ext cx="220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Wait</a:t>
            </a:r>
            <a:endParaRPr kumimoji="1" lang="zh-CN" alt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79835" y="1444891"/>
            <a:ext cx="2203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No</a:t>
            </a:r>
            <a:r>
              <a:rPr kumimoji="1" lang="zh-CN" alt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kumimoji="1"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Wait</a:t>
            </a:r>
            <a:endParaRPr kumimoji="1" lang="zh-CN" alt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7" name="Picture 24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4" y="2795557"/>
            <a:ext cx="868362" cy="725756"/>
          </a:xfrm>
          <a:prstGeom prst="rect">
            <a:avLst/>
          </a:prstGeom>
        </p:spPr>
      </p:pic>
      <p:pic>
        <p:nvPicPr>
          <p:cNvPr id="38" name="Picture 23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4" y="3978171"/>
            <a:ext cx="868362" cy="725756"/>
          </a:xfrm>
          <a:prstGeom prst="rect">
            <a:avLst/>
          </a:prstGeom>
        </p:spPr>
      </p:pic>
      <p:pic>
        <p:nvPicPr>
          <p:cNvPr id="39" name="Picture 25" descr="ser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64" y="5183373"/>
            <a:ext cx="868362" cy="725756"/>
          </a:xfrm>
          <a:prstGeom prst="rect">
            <a:avLst/>
          </a:prstGeom>
        </p:spPr>
      </p:pic>
      <p:sp>
        <p:nvSpPr>
          <p:cNvPr id="43" name="Rectangle 35"/>
          <p:cNvSpPr/>
          <p:nvPr/>
        </p:nvSpPr>
        <p:spPr>
          <a:xfrm>
            <a:off x="1647705" y="3022816"/>
            <a:ext cx="568960" cy="2172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Rectangle 37"/>
          <p:cNvSpPr/>
          <p:nvPr/>
        </p:nvSpPr>
        <p:spPr>
          <a:xfrm>
            <a:off x="1612123" y="4254803"/>
            <a:ext cx="1700784" cy="2194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Rectangle 42"/>
          <p:cNvSpPr/>
          <p:nvPr/>
        </p:nvSpPr>
        <p:spPr>
          <a:xfrm>
            <a:off x="2147602" y="5398765"/>
            <a:ext cx="566928" cy="2194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57"/>
          <p:cNvCxnSpPr/>
          <p:nvPr/>
        </p:nvCxnSpPr>
        <p:spPr>
          <a:xfrm flipV="1">
            <a:off x="2742051" y="2680363"/>
            <a:ext cx="0" cy="33904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9"/>
          <p:cNvSpPr txBox="1"/>
          <p:nvPr/>
        </p:nvSpPr>
        <p:spPr>
          <a:xfrm>
            <a:off x="1502197" y="4479866"/>
            <a:ext cx="788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Wait</a:t>
            </a:r>
            <a:endParaRPr lang="en-US" sz="24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ight Arrow 30"/>
          <p:cNvSpPr/>
          <p:nvPr/>
        </p:nvSpPr>
        <p:spPr>
          <a:xfrm>
            <a:off x="1653634" y="4839710"/>
            <a:ext cx="535479" cy="2918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2202" y="5511360"/>
            <a:ext cx="1001296" cy="1001296"/>
          </a:xfrm>
          <a:prstGeom prst="rect">
            <a:avLst/>
          </a:prstGeom>
        </p:spPr>
      </p:pic>
      <p:sp>
        <p:nvSpPr>
          <p:cNvPr id="46" name="TextBox 47"/>
          <p:cNvSpPr txBox="1"/>
          <p:nvPr/>
        </p:nvSpPr>
        <p:spPr>
          <a:xfrm>
            <a:off x="2076556" y="5813750"/>
            <a:ext cx="2976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Completion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20ms + </a:t>
            </a:r>
            <a:r>
              <a:rPr lang="en-US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network-hop</a:t>
            </a:r>
            <a:endParaRPr lang="en-US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6717" y="3657096"/>
            <a:ext cx="87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smtClean="0">
                <a:latin typeface="Gill Sans" charset="0"/>
                <a:ea typeface="Gill Sans" charset="0"/>
                <a:cs typeface="Gill Sans" charset="0"/>
              </a:rPr>
              <a:t>？？？</a:t>
            </a:r>
            <a:endParaRPr kumimoji="1" lang="zh-CN" altLang="en-US" b="1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9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/>
      <p:bldP spid="13" grpId="0" animBg="1"/>
      <p:bldP spid="14" grpId="0"/>
      <p:bldP spid="16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30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Use-Case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6096000" y="2255593"/>
            <a:ext cx="0" cy="4466493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704493" y="1773864"/>
            <a:ext cx="160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App</a:t>
            </a:r>
            <a:endParaRPr kumimoji="1" lang="zh-CN" altLang="en-US" sz="2800" b="1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68309" y="1860586"/>
            <a:ext cx="114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sz="2800" dirty="0">
                <a:solidFill>
                  <a:srgbClr val="339900"/>
                </a:solidFill>
              </a:rPr>
              <a:t>OS</a:t>
            </a:r>
            <a:endParaRPr lang="zh-CN" altLang="en-US" sz="2800" dirty="0">
              <a:solidFill>
                <a:srgbClr val="3399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13666" y="2580317"/>
            <a:ext cx="2103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SLO = 20ms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34"/>
          <p:cNvSpPr txBox="1"/>
          <p:nvPr/>
        </p:nvSpPr>
        <p:spPr>
          <a:xfrm>
            <a:off x="2925704" y="3377249"/>
            <a:ext cx="2930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ret = read(.., SLO)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37"/>
          <p:cNvSpPr txBox="1"/>
          <p:nvPr/>
        </p:nvSpPr>
        <p:spPr>
          <a:xfrm>
            <a:off x="2736262" y="4173878"/>
            <a:ext cx="30420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f ( ret == Reject)</a:t>
            </a:r>
          </a:p>
          <a:p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   </a:t>
            </a:r>
            <a:r>
              <a:rPr lang="en-US" sz="280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// failover</a:t>
            </a:r>
            <a:endParaRPr lang="en-US" sz="280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456259" y="3457751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Oval 42"/>
          <p:cNvSpPr/>
          <p:nvPr/>
        </p:nvSpPr>
        <p:spPr>
          <a:xfrm>
            <a:off x="7690608" y="3458299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Oval 44"/>
          <p:cNvSpPr/>
          <p:nvPr/>
        </p:nvSpPr>
        <p:spPr>
          <a:xfrm>
            <a:off x="7919208" y="3457751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Oval 45"/>
          <p:cNvSpPr/>
          <p:nvPr/>
        </p:nvSpPr>
        <p:spPr>
          <a:xfrm>
            <a:off x="7570559" y="3666897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Oval 46"/>
          <p:cNvSpPr/>
          <p:nvPr/>
        </p:nvSpPr>
        <p:spPr>
          <a:xfrm>
            <a:off x="7804908" y="3667445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Oval 47"/>
          <p:cNvSpPr/>
          <p:nvPr/>
        </p:nvSpPr>
        <p:spPr>
          <a:xfrm>
            <a:off x="8033508" y="3666897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Oval 48"/>
          <p:cNvSpPr/>
          <p:nvPr/>
        </p:nvSpPr>
        <p:spPr>
          <a:xfrm>
            <a:off x="7700364" y="3860178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Oval 49"/>
          <p:cNvSpPr/>
          <p:nvPr/>
        </p:nvSpPr>
        <p:spPr>
          <a:xfrm>
            <a:off x="7934713" y="3860726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Oval 54"/>
          <p:cNvSpPr/>
          <p:nvPr/>
        </p:nvSpPr>
        <p:spPr>
          <a:xfrm>
            <a:off x="8163313" y="3860178"/>
            <a:ext cx="228600" cy="2286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TextBox 55"/>
          <p:cNvSpPr txBox="1"/>
          <p:nvPr/>
        </p:nvSpPr>
        <p:spPr>
          <a:xfrm>
            <a:off x="6923931" y="308558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Disk Queue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Oval 56"/>
          <p:cNvSpPr/>
          <p:nvPr/>
        </p:nvSpPr>
        <p:spPr>
          <a:xfrm>
            <a:off x="7210187" y="3447377"/>
            <a:ext cx="228600" cy="2286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5" name="Straight Arrow Connector 15"/>
          <p:cNvCxnSpPr>
            <a:stCxn id="10" idx="3"/>
          </p:cNvCxnSpPr>
          <p:nvPr/>
        </p:nvCxnSpPr>
        <p:spPr>
          <a:xfrm>
            <a:off x="5855737" y="3638859"/>
            <a:ext cx="1271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58"/>
          <p:cNvSpPr/>
          <p:nvPr/>
        </p:nvSpPr>
        <p:spPr>
          <a:xfrm>
            <a:off x="2520894" y="2593068"/>
            <a:ext cx="499698" cy="53608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cxnSp>
        <p:nvCxnSpPr>
          <p:cNvPr id="30" name="Curved Connector 19"/>
          <p:cNvCxnSpPr/>
          <p:nvPr/>
        </p:nvCxnSpPr>
        <p:spPr>
          <a:xfrm rot="10800000" flipV="1">
            <a:off x="5672886" y="3959111"/>
            <a:ext cx="1832234" cy="52972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63"/>
          <p:cNvSpPr/>
          <p:nvPr/>
        </p:nvSpPr>
        <p:spPr>
          <a:xfrm>
            <a:off x="5844803" y="4716353"/>
            <a:ext cx="480351" cy="47326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endParaRPr lang="en-US" sz="32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TextBox 64"/>
          <p:cNvSpPr txBox="1"/>
          <p:nvPr/>
        </p:nvSpPr>
        <p:spPr>
          <a:xfrm>
            <a:off x="6430845" y="4700238"/>
            <a:ext cx="1944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Reject fast</a:t>
            </a:r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3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557" y="3928507"/>
            <a:ext cx="1071412" cy="1256766"/>
          </a:xfrm>
          <a:prstGeom prst="rect">
            <a:avLst/>
          </a:prstGeom>
        </p:spPr>
      </p:pic>
      <p:pic>
        <p:nvPicPr>
          <p:cNvPr id="34" name="Picture 81" descr="serv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108" y="5801247"/>
            <a:ext cx="1171941" cy="979480"/>
          </a:xfrm>
          <a:prstGeom prst="rect">
            <a:avLst/>
          </a:prstGeom>
        </p:spPr>
      </p:pic>
      <p:cxnSp>
        <p:nvCxnSpPr>
          <p:cNvPr id="35" name="Curved Connector 82"/>
          <p:cNvCxnSpPr>
            <a:endCxn id="34" idx="1"/>
          </p:cNvCxnSpPr>
          <p:nvPr/>
        </p:nvCxnSpPr>
        <p:spPr>
          <a:xfrm rot="16200000" flipH="1">
            <a:off x="3958352" y="5281230"/>
            <a:ext cx="1163001" cy="856512"/>
          </a:xfrm>
          <a:prstGeom prst="curved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58"/>
          <p:cNvSpPr/>
          <p:nvPr/>
        </p:nvSpPr>
        <p:spPr>
          <a:xfrm>
            <a:off x="5890200" y="2901473"/>
            <a:ext cx="499698" cy="53608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endParaRPr lang="en-US" sz="2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Oval 58"/>
          <p:cNvSpPr/>
          <p:nvPr/>
        </p:nvSpPr>
        <p:spPr>
          <a:xfrm>
            <a:off x="2530023" y="3400389"/>
            <a:ext cx="499698" cy="53608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94" name="Oval 58"/>
          <p:cNvSpPr/>
          <p:nvPr/>
        </p:nvSpPr>
        <p:spPr>
          <a:xfrm>
            <a:off x="2519775" y="4182105"/>
            <a:ext cx="499698" cy="53608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97" name="文本框 96"/>
          <p:cNvSpPr txBox="1"/>
          <p:nvPr/>
        </p:nvSpPr>
        <p:spPr>
          <a:xfrm rot="19743454">
            <a:off x="6192739" y="4009355"/>
            <a:ext cx="1690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Gill Sans" charset="0"/>
                <a:ea typeface="Gill Sans" charset="0"/>
                <a:cs typeface="Gill Sans" charset="0"/>
              </a:rPr>
              <a:t>EBUSY</a:t>
            </a:r>
            <a:endParaRPr lang="zh-CN" alt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1" name="Rounded Rectangular Callout 21"/>
          <p:cNvSpPr/>
          <p:nvPr/>
        </p:nvSpPr>
        <p:spPr>
          <a:xfrm>
            <a:off x="3969468" y="821411"/>
            <a:ext cx="2126532" cy="828404"/>
          </a:xfrm>
          <a:prstGeom prst="wedgeRoundRectCallout">
            <a:avLst>
              <a:gd name="adj1" fmla="val -36046"/>
              <a:gd name="adj2" fmla="val 77533"/>
              <a:gd name="adj3" fmla="val 16667"/>
            </a:avLst>
          </a:prstGeom>
          <a:solidFill>
            <a:srgbClr val="00B0F0"/>
          </a:solidFill>
          <a:ln w="50800">
            <a:solidFill>
              <a:srgbClr val="0432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want </a:t>
            </a:r>
            <a:r>
              <a:rPr lang="en-US" sz="2000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&lt; 20ms </a:t>
            </a:r>
            <a:r>
              <a:rPr 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latency</a:t>
            </a:r>
          </a:p>
        </p:txBody>
      </p:sp>
      <p:sp>
        <p:nvSpPr>
          <p:cNvPr id="102" name="Rounded Rectangular Callout 24"/>
          <p:cNvSpPr/>
          <p:nvPr/>
        </p:nvSpPr>
        <p:spPr>
          <a:xfrm>
            <a:off x="7268309" y="720068"/>
            <a:ext cx="2334155" cy="1032438"/>
          </a:xfrm>
          <a:prstGeom prst="wedgeRoundRectCallout">
            <a:avLst>
              <a:gd name="adj1" fmla="val -29549"/>
              <a:gd name="adj2" fmla="val 64104"/>
              <a:gd name="adj3" fmla="val 16667"/>
            </a:avLst>
          </a:prstGeom>
          <a:solidFill>
            <a:srgbClr val="00B0F0"/>
          </a:solidFill>
          <a:ln w="50800">
            <a:solidFill>
              <a:srgbClr val="043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OS can see </a:t>
            </a:r>
            <a:r>
              <a:rPr lang="en-US" i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“everything” </a:t>
            </a:r>
            <a:r>
              <a:rPr lang="en-US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and tell app </a:t>
            </a:r>
            <a:r>
              <a:rPr lang="en-US" sz="2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when</a:t>
            </a:r>
            <a:r>
              <a:rPr lang="en-US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it is busy</a:t>
            </a:r>
          </a:p>
        </p:txBody>
      </p:sp>
    </p:spTree>
    <p:extLst>
      <p:ext uri="{BB962C8B-B14F-4D97-AF65-F5344CB8AC3E}">
        <p14:creationId xmlns:p14="http://schemas.microsoft.com/office/powerpoint/2010/main" val="10548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4" grpId="1" animBg="1"/>
      <p:bldP spid="26" grpId="0" animBg="1"/>
      <p:bldP spid="31" grpId="0" animBg="1"/>
      <p:bldP spid="32" grpId="0"/>
      <p:bldP spid="91" grpId="0" animBg="1"/>
      <p:bldP spid="92" grpId="0" animBg="1"/>
      <p:bldP spid="94" grpId="0" animBg="1"/>
      <p:bldP spid="97" grpId="0"/>
      <p:bldP spid="101" grpId="1" animBg="1"/>
      <p:bldP spid="10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38200" y="365126"/>
            <a:ext cx="10515600" cy="91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Challenge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H="1">
            <a:off x="1503731" y="1968285"/>
            <a:ext cx="8787144" cy="11354"/>
          </a:xfrm>
          <a:prstGeom prst="line">
            <a:avLst/>
          </a:prstGeom>
          <a:ln w="762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8307487" y="1282536"/>
            <a:ext cx="1606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339900"/>
                </a:solidFill>
                <a:latin typeface="Gill Sans" charset="0"/>
                <a:ea typeface="Gill Sans" charset="0"/>
                <a:cs typeface="Gill Sans" charset="0"/>
              </a:rPr>
              <a:t>App</a:t>
            </a:r>
            <a:endParaRPr kumimoji="1" lang="zh-CN" altLang="en-US" sz="2800" b="1" dirty="0">
              <a:solidFill>
                <a:srgbClr val="3399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4977" y="2132324"/>
            <a:ext cx="114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altLang="zh-CN" sz="2800" dirty="0">
                <a:solidFill>
                  <a:srgbClr val="339900"/>
                </a:solidFill>
              </a:rPr>
              <a:t>OS</a:t>
            </a:r>
            <a:endParaRPr lang="zh-CN" altLang="en-US" sz="2800" dirty="0">
              <a:solidFill>
                <a:srgbClr val="339900"/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3698697" y="1294399"/>
            <a:ext cx="36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ret = read(.</a:t>
            </a:r>
            <a:r>
              <a:rPr lang="en-US" altLang="zh-CN" sz="2800" dirty="0" smtClean="0">
                <a:latin typeface="Gill Sans" charset="0"/>
                <a:ea typeface="Gill Sans" charset="0"/>
                <a:cs typeface="Gill Sans" charset="0"/>
              </a:rPr>
              <a:t>.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., &lt; 20ms)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1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529" y="4550942"/>
            <a:ext cx="593706" cy="696417"/>
          </a:xfrm>
          <a:prstGeom prst="rect">
            <a:avLst/>
          </a:prstGeom>
        </p:spPr>
      </p:pic>
      <p:pic>
        <p:nvPicPr>
          <p:cNvPr id="13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450" y="4527304"/>
            <a:ext cx="662517" cy="662517"/>
          </a:xfrm>
          <a:prstGeom prst="rect">
            <a:avLst/>
          </a:prstGeom>
        </p:spPr>
      </p:pic>
      <p:pic>
        <p:nvPicPr>
          <p:cNvPr id="14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416" y="4548737"/>
            <a:ext cx="662517" cy="662517"/>
          </a:xfrm>
          <a:prstGeom prst="rect">
            <a:avLst/>
          </a:prstGeom>
        </p:spPr>
      </p:pic>
      <p:cxnSp>
        <p:nvCxnSpPr>
          <p:cNvPr id="16" name="直线箭头连接符 15"/>
          <p:cNvCxnSpPr/>
          <p:nvPr/>
        </p:nvCxnSpPr>
        <p:spPr>
          <a:xfrm>
            <a:off x="5354859" y="1817619"/>
            <a:ext cx="7551" cy="10340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46"/>
          <p:cNvSpPr/>
          <p:nvPr/>
        </p:nvSpPr>
        <p:spPr>
          <a:xfrm>
            <a:off x="1437949" y="3177064"/>
            <a:ext cx="2652502" cy="1205535"/>
          </a:xfrm>
          <a:prstGeom prst="wedgeRoundRectCallout">
            <a:avLst>
              <a:gd name="adj1" fmla="val 75754"/>
              <a:gd name="adj2" fmla="val -40343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What is the OS </a:t>
            </a:r>
            <a:r>
              <a:rPr lang="en-US" sz="2800" b="1" i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queue policy?</a:t>
            </a:r>
            <a:endParaRPr lang="en-US" sz="2800" b="1" i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ounded Rectangular Callout 47"/>
          <p:cNvSpPr/>
          <p:nvPr/>
        </p:nvSpPr>
        <p:spPr>
          <a:xfrm>
            <a:off x="6754931" y="3293300"/>
            <a:ext cx="2633553" cy="1042805"/>
          </a:xfrm>
          <a:prstGeom prst="wedgeRoundRectCallout">
            <a:avLst>
              <a:gd name="adj1" fmla="val -72016"/>
              <a:gd name="adj2" fmla="val -42694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What is the </a:t>
            </a:r>
            <a:r>
              <a:rPr lang="en-US" sz="2800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device type</a:t>
            </a:r>
            <a:r>
              <a:rPr lang="en-US" sz="28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?</a:t>
            </a:r>
            <a:endParaRPr lang="en-US" sz="28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37586" y="2534364"/>
            <a:ext cx="12956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600" dirty="0" smtClean="0">
                <a:solidFill>
                  <a:srgbClr val="00B0F0"/>
                </a:solidFill>
                <a:latin typeface="Hobo Std" charset="0"/>
                <a:ea typeface="Hobo Std" charset="0"/>
                <a:cs typeface="Hobo Std" charset="0"/>
              </a:rPr>
              <a:t>?</a:t>
            </a:r>
            <a:endParaRPr kumimoji="1" lang="zh-CN" altLang="en-US" sz="16600" dirty="0">
              <a:solidFill>
                <a:srgbClr val="00B0F0"/>
              </a:solidFill>
              <a:latin typeface="Hobo Std" charset="0"/>
              <a:ea typeface="Hobo Std" charset="0"/>
              <a:cs typeface="Hobo Std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63958" y="4424222"/>
            <a:ext cx="3758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Gill Sans" charset="0"/>
                <a:ea typeface="Gill Sans" charset="0"/>
                <a:cs typeface="Gill Sans" charset="0"/>
              </a:rPr>
              <a:t>FIFO, CFQ, elevator, etc.</a:t>
            </a:r>
            <a:endParaRPr kumimoji="1" lang="zh-CN" altLang="en-US" sz="2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Rounded Rectangular Callout 47"/>
          <p:cNvSpPr/>
          <p:nvPr/>
        </p:nvSpPr>
        <p:spPr>
          <a:xfrm>
            <a:off x="9431309" y="2113302"/>
            <a:ext cx="2633553" cy="1042805"/>
          </a:xfrm>
          <a:prstGeom prst="wedgeRoundRectCallout">
            <a:avLst>
              <a:gd name="adj1" fmla="val -62600"/>
              <a:gd name="adj2" fmla="val -21887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Should I reject the IO?</a:t>
            </a:r>
            <a:endParaRPr lang="en-US" sz="28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Rounded Rectangular Callout 47"/>
          <p:cNvSpPr/>
          <p:nvPr/>
        </p:nvSpPr>
        <p:spPr>
          <a:xfrm>
            <a:off x="9533839" y="287724"/>
            <a:ext cx="2633553" cy="1042805"/>
          </a:xfrm>
          <a:prstGeom prst="wedgeRoundRectCallout">
            <a:avLst>
              <a:gd name="adj1" fmla="val -64365"/>
              <a:gd name="adj2" fmla="val 59855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When can OS return?</a:t>
            </a:r>
            <a:endParaRPr lang="en-US" sz="28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9" name="组 28"/>
          <p:cNvGrpSpPr/>
          <p:nvPr/>
        </p:nvGrpSpPr>
        <p:grpSpPr>
          <a:xfrm rot="1150397">
            <a:off x="8753241" y="1684272"/>
            <a:ext cx="3784862" cy="2790139"/>
            <a:chOff x="8307487" y="1624704"/>
            <a:chExt cx="3905358" cy="2924033"/>
          </a:xfrm>
        </p:grpSpPr>
        <p:sp>
          <p:nvSpPr>
            <p:cNvPr id="27" name="爆炸形 1 26"/>
            <p:cNvSpPr/>
            <p:nvPr/>
          </p:nvSpPr>
          <p:spPr>
            <a:xfrm>
              <a:off x="8307487" y="1624704"/>
              <a:ext cx="3905358" cy="2924033"/>
            </a:xfrm>
            <a:prstGeom prst="irregularSeal1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9328597" y="2499033"/>
              <a:ext cx="23196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Chanllenge1: Accuracy</a:t>
              </a:r>
              <a:endParaRPr kumimoji="1" lang="zh-CN" altLang="en-US" sz="28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7962842" y="-1329"/>
            <a:ext cx="4277137" cy="2130305"/>
            <a:chOff x="8307486" y="0"/>
            <a:chExt cx="4277137" cy="2130305"/>
          </a:xfrm>
          <a:solidFill>
            <a:srgbClr val="7030A0"/>
          </a:solidFill>
        </p:grpSpPr>
        <p:sp>
          <p:nvSpPr>
            <p:cNvPr id="31" name="爆炸形 2 30"/>
            <p:cNvSpPr/>
            <p:nvPr/>
          </p:nvSpPr>
          <p:spPr>
            <a:xfrm>
              <a:off x="8307486" y="0"/>
              <a:ext cx="4277137" cy="2130305"/>
            </a:xfrm>
            <a:prstGeom prst="irregularSeal2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 rot="20567435">
              <a:off x="9351429" y="425426"/>
              <a:ext cx="321500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Chanllenge2: Performance</a:t>
              </a:r>
              <a:endParaRPr kumimoji="1" lang="zh-CN" altLang="en-US" sz="28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3" name="TextBox 27"/>
          <p:cNvSpPr txBox="1"/>
          <p:nvPr/>
        </p:nvSpPr>
        <p:spPr>
          <a:xfrm>
            <a:off x="2024235" y="5649766"/>
            <a:ext cx="7738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Prediction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depends on </a:t>
            </a:r>
            <a:r>
              <a:rPr lang="en-US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queue policy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and </a:t>
            </a:r>
            <a:r>
              <a:rPr lang="en-US" sz="28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device type</a:t>
            </a:r>
            <a:endParaRPr lang="en-US" sz="280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>
            <a:normAutofit/>
          </a:bodyPr>
          <a:lstStyle/>
          <a:p>
            <a:r>
              <a:rPr kumimoji="1" lang="en-US" altLang="zh-CN" sz="4000" b="1" dirty="0" smtClean="0">
                <a:latin typeface="Gurmukhi MT" charset="0"/>
                <a:ea typeface="Gurmukhi MT" charset="0"/>
                <a:cs typeface="Gurmukhi MT" charset="0"/>
              </a:rPr>
              <a:t>Outline</a:t>
            </a:r>
            <a:endParaRPr kumimoji="1" lang="zh-CN" altLang="en-US" sz="4000" b="1" dirty="0">
              <a:latin typeface="Gurmukhi MT" charset="0"/>
              <a:ea typeface="Gurmukhi MT" charset="0"/>
              <a:cs typeface="Gurmukhi MT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647494"/>
            <a:ext cx="10515600" cy="5525816"/>
          </a:xfrm>
        </p:spPr>
        <p:txBody>
          <a:bodyPr>
            <a:normAutofit/>
          </a:bodyPr>
          <a:lstStyle/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Background</a:t>
            </a:r>
          </a:p>
          <a:p>
            <a:endParaRPr kumimoji="1" lang="en-US" altLang="zh-CN" dirty="0"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rgbClr val="FF0000"/>
                </a:solidFill>
                <a:latin typeface="Diwan Kufi" charset="-78"/>
                <a:ea typeface="Diwan Kufi" charset="-78"/>
                <a:cs typeface="Diwan Kufi" charset="-78"/>
              </a:rPr>
              <a:t>Design</a:t>
            </a:r>
          </a:p>
          <a:p>
            <a:pPr lvl="1"/>
            <a:r>
              <a:rPr kumimoji="1" lang="en-US" altLang="zh-CN" dirty="0" err="1" smtClean="0">
                <a:solidFill>
                  <a:srgbClr val="FF0000"/>
                </a:solidFill>
                <a:latin typeface="Diwan Kufi" charset="-78"/>
                <a:ea typeface="Diwan Kufi" charset="-78"/>
                <a:cs typeface="Diwan Kufi" charset="-78"/>
              </a:rPr>
              <a:t>MittNOOP</a:t>
            </a:r>
            <a:endParaRPr kumimoji="1" lang="en-US" altLang="zh-CN" dirty="0" smtClean="0">
              <a:solidFill>
                <a:srgbClr val="FF0000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lvl="1"/>
            <a:r>
              <a:rPr kumimoji="1" lang="en-US" altLang="zh-CN" dirty="0" err="1" smtClean="0">
                <a:solidFill>
                  <a:schemeClr val="bg1">
                    <a:lumMod val="65000"/>
                  </a:schemeClr>
                </a:solidFill>
                <a:latin typeface="Diwan Kufi" charset="-78"/>
                <a:ea typeface="Diwan Kufi" charset="-78"/>
                <a:cs typeface="Diwan Kufi" charset="-78"/>
              </a:rPr>
              <a:t>MittCFQ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lvl="1"/>
            <a:r>
              <a:rPr kumimoji="1" lang="en-US" altLang="zh-CN" dirty="0" err="1" smtClean="0">
                <a:solidFill>
                  <a:schemeClr val="bg1">
                    <a:lumMod val="65000"/>
                  </a:schemeClr>
                </a:solidFill>
                <a:latin typeface="Diwan Kufi" charset="-78"/>
                <a:ea typeface="Diwan Kufi" charset="-78"/>
                <a:cs typeface="Diwan Kufi" charset="-78"/>
              </a:rPr>
              <a:t>MittSSD</a:t>
            </a:r>
            <a:endParaRPr kumimoji="1" lang="en-US" altLang="zh-CN" dirty="0" smtClean="0">
              <a:solidFill>
                <a:schemeClr val="bg1">
                  <a:lumMod val="65000"/>
                </a:schemeClr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pPr lvl="1"/>
            <a:r>
              <a:rPr kumimoji="1" lang="en-US" altLang="zh-CN" dirty="0" err="1" smtClean="0">
                <a:solidFill>
                  <a:schemeClr val="bg1">
                    <a:lumMod val="65000"/>
                  </a:schemeClr>
                </a:solidFill>
                <a:latin typeface="Diwan Kufi" charset="-78"/>
                <a:ea typeface="Diwan Kufi" charset="-78"/>
                <a:cs typeface="Diwan Kufi" charset="-78"/>
              </a:rPr>
              <a:t>MittCache</a:t>
            </a:r>
            <a:r>
              <a:rPr kumimoji="1" lang="en-US" altLang="zh-CN" dirty="0" smtClean="0">
                <a:solidFill>
                  <a:schemeClr val="bg1">
                    <a:lumMod val="65000"/>
                  </a:schemeClr>
                </a:solidFill>
                <a:latin typeface="Diwan Kufi" charset="-78"/>
                <a:ea typeface="Diwan Kufi" charset="-78"/>
                <a:cs typeface="Diwan Kufi" charset="-78"/>
              </a:rPr>
              <a:t>(skip)</a:t>
            </a:r>
          </a:p>
          <a:p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Evaluation</a:t>
            </a:r>
          </a:p>
          <a:p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  <a:p>
            <a:r>
              <a:rPr kumimoji="1" lang="en-US" altLang="zh-CN" dirty="0" smtClean="0">
                <a:solidFill>
                  <a:schemeClr val="accent3"/>
                </a:solidFill>
                <a:latin typeface="Diwan Kufi" charset="-78"/>
                <a:ea typeface="Diwan Kufi" charset="-78"/>
                <a:cs typeface="Diwan Kufi" charset="-78"/>
              </a:rPr>
              <a:t>Conclusion</a:t>
            </a:r>
            <a:endParaRPr kumimoji="1" lang="en-US" altLang="zh-CN" dirty="0">
              <a:solidFill>
                <a:schemeClr val="accent3"/>
              </a:solidFill>
              <a:latin typeface="Diwan Kufi" charset="-78"/>
              <a:ea typeface="Diwan Kufi" charset="-78"/>
              <a:cs typeface="Diwan Kufi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21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5983</TotalTime>
  <Words>1766</Words>
  <Application>Microsoft Macintosh PowerPoint</Application>
  <PresentationFormat>宽屏</PresentationFormat>
  <Paragraphs>678</Paragraphs>
  <Slides>42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Apple Chancery</vt:lpstr>
      <vt:lpstr>Arial Black</vt:lpstr>
      <vt:lpstr>Cambria Math</vt:lpstr>
      <vt:lpstr>DengXian</vt:lpstr>
      <vt:lpstr>DengXian Light</vt:lpstr>
      <vt:lpstr>Diwan Kufi</vt:lpstr>
      <vt:lpstr>Gill Sans</vt:lpstr>
      <vt:lpstr>Gurmukhi MT</vt:lpstr>
      <vt:lpstr>Hobo Std</vt:lpstr>
      <vt:lpstr>Wingdings</vt:lpstr>
      <vt:lpstr>Arial</vt:lpstr>
      <vt:lpstr>Office 主题</vt:lpstr>
      <vt:lpstr>MittOS  Supporting Millisecond Tail Tolerance with Fast  Rejecting SLO-Aware OS Interface </vt:lpstr>
      <vt:lpstr>Outline</vt:lpstr>
      <vt:lpstr>Outline</vt:lpstr>
      <vt:lpstr>Millisecond Tail Latency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Backup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bojun</dc:creator>
  <cp:lastModifiedBy>zhu bojun</cp:lastModifiedBy>
  <cp:revision>616</cp:revision>
  <dcterms:created xsi:type="dcterms:W3CDTF">2018-11-19T02:47:18Z</dcterms:created>
  <dcterms:modified xsi:type="dcterms:W3CDTF">2019-05-09T12:07:12Z</dcterms:modified>
</cp:coreProperties>
</file>